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0"/>
  </p:notesMasterIdLst>
  <p:sldIdLst>
    <p:sldId id="479" r:id="rId2"/>
    <p:sldId id="263" r:id="rId3"/>
    <p:sldId id="536" r:id="rId4"/>
    <p:sldId id="537" r:id="rId5"/>
    <p:sldId id="286" r:id="rId6"/>
    <p:sldId id="288" r:id="rId7"/>
    <p:sldId id="446" r:id="rId8"/>
    <p:sldId id="465" r:id="rId9"/>
    <p:sldId id="482" r:id="rId10"/>
    <p:sldId id="464" r:id="rId11"/>
    <p:sldId id="540" r:id="rId12"/>
    <p:sldId id="478" r:id="rId13"/>
    <p:sldId id="483" r:id="rId14"/>
    <p:sldId id="544" r:id="rId15"/>
    <p:sldId id="543" r:id="rId16"/>
    <p:sldId id="484" r:id="rId17"/>
    <p:sldId id="470" r:id="rId18"/>
    <p:sldId id="471" r:id="rId19"/>
    <p:sldId id="473" r:id="rId20"/>
    <p:sldId id="474" r:id="rId21"/>
    <p:sldId id="476" r:id="rId22"/>
    <p:sldId id="477" r:id="rId23"/>
    <p:sldId id="486" r:id="rId24"/>
    <p:sldId id="488" r:id="rId25"/>
    <p:sldId id="487" r:id="rId26"/>
    <p:sldId id="489" r:id="rId27"/>
    <p:sldId id="490" r:id="rId28"/>
    <p:sldId id="493" r:id="rId29"/>
    <p:sldId id="494" r:id="rId30"/>
    <p:sldId id="495" r:id="rId31"/>
    <p:sldId id="496" r:id="rId32"/>
    <p:sldId id="497" r:id="rId33"/>
    <p:sldId id="520" r:id="rId34"/>
    <p:sldId id="518" r:id="rId35"/>
    <p:sldId id="498" r:id="rId36"/>
    <p:sldId id="499" r:id="rId37"/>
    <p:sldId id="530" r:id="rId38"/>
    <p:sldId id="501" r:id="rId39"/>
    <p:sldId id="472" r:id="rId40"/>
    <p:sldId id="475" r:id="rId41"/>
    <p:sldId id="502" r:id="rId42"/>
    <p:sldId id="504" r:id="rId43"/>
    <p:sldId id="503" r:id="rId44"/>
    <p:sldId id="505" r:id="rId45"/>
    <p:sldId id="531" r:id="rId46"/>
    <p:sldId id="523" r:id="rId47"/>
    <p:sldId id="524" r:id="rId48"/>
    <p:sldId id="525" r:id="rId49"/>
    <p:sldId id="532" r:id="rId50"/>
    <p:sldId id="512" r:id="rId51"/>
    <p:sldId id="513" r:id="rId52"/>
    <p:sldId id="514" r:id="rId53"/>
    <p:sldId id="526" r:id="rId54"/>
    <p:sldId id="527" r:id="rId55"/>
    <p:sldId id="528" r:id="rId56"/>
    <p:sldId id="529" r:id="rId57"/>
    <p:sldId id="521" r:id="rId58"/>
    <p:sldId id="522" r:id="rId5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Sofie Frisgaard Nørrevang" initials="ASFN" lastIdx="1" clrIdx="0">
    <p:extLst>
      <p:ext uri="{19B8F6BF-5375-455C-9EA6-DF929625EA0E}">
        <p15:presenceInfo xmlns:p15="http://schemas.microsoft.com/office/powerpoint/2012/main" userId="S-1-5-21-2100284113-1573851820-878952375-238777" providerId="AD"/>
      </p:ext>
    </p:extLst>
  </p:cmAuthor>
  <p:cmAuthor id="2" name="Kristian Jørgensen" initials="KJ" lastIdx="1" clrIdx="1">
    <p:extLst>
      <p:ext uri="{19B8F6BF-5375-455C-9EA6-DF929625EA0E}">
        <p15:presenceInfo xmlns:p15="http://schemas.microsoft.com/office/powerpoint/2012/main" userId="S-1-5-21-2100284113-1573851820-878952375-3059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456"/>
    <a:srgbClr val="368F97"/>
    <a:srgbClr val="385B73"/>
    <a:srgbClr val="50B8C1"/>
    <a:srgbClr val="99FF66"/>
    <a:srgbClr val="FFB9B9"/>
    <a:srgbClr val="D0CECE"/>
    <a:srgbClr val="A7DDFF"/>
    <a:srgbClr val="69C6FF"/>
    <a:srgbClr val="91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375" autoAdjust="0"/>
  </p:normalViewPr>
  <p:slideViewPr>
    <p:cSldViewPr snapToGrid="0" snapToObjects="1" showGuides="1">
      <p:cViewPr varScale="1">
        <p:scale>
          <a:sx n="68" d="100"/>
          <a:sy n="68" d="100"/>
        </p:scale>
        <p:origin x="616" y="64"/>
      </p:cViewPr>
      <p:guideLst>
        <p:guide orient="horz" pos="2160"/>
        <p:guide pos="3840"/>
      </p:guideLst>
    </p:cSldViewPr>
  </p:slideViewPr>
  <p:outlineViewPr>
    <p:cViewPr>
      <p:scale>
        <a:sx n="33" d="100"/>
        <a:sy n="33" d="100"/>
      </p:scale>
      <p:origin x="0" y="-8502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62A74-7274-EA41-9825-D49312D42A2A}" type="datetimeFigureOut">
              <a:rPr lang="da-DK" smtClean="0"/>
              <a:t>06-06-2023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C631D-C9FE-7C49-99DD-C37CCC90B4A5}" type="slidenum">
              <a:rPr lang="da-DK" smtClean="0"/>
              <a:t>‹nr.›</a:t>
            </a:fld>
            <a:endParaRPr lang="da-DK"/>
          </a:p>
        </p:txBody>
      </p:sp>
    </p:spTree>
    <p:extLst>
      <p:ext uri="{BB962C8B-B14F-4D97-AF65-F5344CB8AC3E}">
        <p14:creationId xmlns:p14="http://schemas.microsoft.com/office/powerpoint/2010/main" val="333541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_uden billede">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B7F70B-7FAA-4779-86E3-793C97A7F480}"/>
              </a:ext>
            </a:extLst>
          </p:cNvPr>
          <p:cNvSpPr/>
          <p:nvPr userDrawn="1"/>
        </p:nvSpPr>
        <p:spPr>
          <a:xfrm>
            <a:off x="0" y="0"/>
            <a:ext cx="12192000" cy="6858000"/>
          </a:xfrm>
          <a:prstGeom prst="rect">
            <a:avLst/>
          </a:prstGeom>
          <a:solidFill>
            <a:srgbClr val="009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Titel 1">
            <a:extLst>
              <a:ext uri="{FF2B5EF4-FFF2-40B4-BE49-F238E27FC236}">
                <a16:creationId xmlns:a16="http://schemas.microsoft.com/office/drawing/2014/main" id="{2F216041-B81B-5D4D-BF9D-9AFA774360C1}"/>
              </a:ext>
            </a:extLst>
          </p:cNvPr>
          <p:cNvSpPr>
            <a:spLocks noGrp="1"/>
          </p:cNvSpPr>
          <p:nvPr>
            <p:ph type="ctrTitle" hasCustomPrompt="1"/>
          </p:nvPr>
        </p:nvSpPr>
        <p:spPr>
          <a:xfrm>
            <a:off x="623888" y="2428368"/>
            <a:ext cx="10944225" cy="1551194"/>
          </a:xfrm>
          <a:prstGeom prst="rect">
            <a:avLst/>
          </a:prstGeom>
        </p:spPr>
        <p:txBody>
          <a:bodyPr wrap="square" anchor="b" anchorCtr="0">
            <a:noAutofit/>
          </a:bodyPr>
          <a:lstStyle>
            <a:lvl1pPr algn="l">
              <a:defRPr sz="5600" b="1" i="0">
                <a:solidFill>
                  <a:schemeClr val="tx2"/>
                </a:solidFill>
                <a:latin typeface="Arial" panose="020B0604020202020204" pitchFamily="34" charset="0"/>
                <a:cs typeface="Arial" panose="020B0604020202020204" pitchFamily="34" charset="0"/>
              </a:defRPr>
            </a:lvl1pPr>
          </a:lstStyle>
          <a:p>
            <a:r>
              <a:rPr lang="da-DK" dirty="0"/>
              <a:t>Her kan du skrive din </a:t>
            </a:r>
            <a:br>
              <a:rPr lang="da-DK" dirty="0"/>
            </a:br>
            <a:r>
              <a:rPr lang="da-DK" dirty="0"/>
              <a:t>titel i to linjer</a:t>
            </a:r>
          </a:p>
        </p:txBody>
      </p:sp>
      <p:sp>
        <p:nvSpPr>
          <p:cNvPr id="5" name="Undertitel 2">
            <a:extLst>
              <a:ext uri="{FF2B5EF4-FFF2-40B4-BE49-F238E27FC236}">
                <a16:creationId xmlns:a16="http://schemas.microsoft.com/office/drawing/2014/main" id="{8141941C-9BB1-8649-B48A-EBEC950219CA}"/>
              </a:ext>
            </a:extLst>
          </p:cNvPr>
          <p:cNvSpPr>
            <a:spLocks noGrp="1"/>
          </p:cNvSpPr>
          <p:nvPr>
            <p:ph type="subTitle" idx="1" hasCustomPrompt="1"/>
          </p:nvPr>
        </p:nvSpPr>
        <p:spPr>
          <a:xfrm>
            <a:off x="623887" y="4329113"/>
            <a:ext cx="10944225" cy="920059"/>
          </a:xfrm>
          <a:noFill/>
        </p:spPr>
        <p:txBody>
          <a:bodyPr wrap="square"/>
          <a:lstStyle>
            <a:lvl1pPr marL="0" indent="0" algn="l">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Her kan du skrive din korte undertitel</a:t>
            </a:r>
          </a:p>
        </p:txBody>
      </p:sp>
      <p:pic>
        <p:nvPicPr>
          <p:cNvPr id="6" name="Logo">
            <a:extLst>
              <a:ext uri="{FF2B5EF4-FFF2-40B4-BE49-F238E27FC236}">
                <a16:creationId xmlns:a16="http://schemas.microsoft.com/office/drawing/2014/main" id="{48608356-949E-8A10-B604-4962FF14AC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6540" y="5408613"/>
            <a:ext cx="4597363" cy="1303730"/>
          </a:xfrm>
          <a:prstGeom prst="rect">
            <a:avLst/>
          </a:prstGeom>
        </p:spPr>
      </p:pic>
    </p:spTree>
    <p:extLst>
      <p:ext uri="{BB962C8B-B14F-4D97-AF65-F5344CB8AC3E}">
        <p14:creationId xmlns:p14="http://schemas.microsoft.com/office/powerpoint/2010/main" val="162562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tekst">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DA1513-1639-450B-B3F5-29D1B386BDE7}"/>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084AC3BD-A3F3-1F47-9DE2-555A43EFBF91}"/>
              </a:ext>
            </a:extLst>
          </p:cNvPr>
          <p:cNvSpPr>
            <a:spLocks noGrp="1"/>
          </p:cNvSpPr>
          <p:nvPr>
            <p:ph type="title" hasCustomPrompt="1"/>
          </p:nvPr>
        </p:nvSpPr>
        <p:spPr>
          <a:xfrm>
            <a:off x="623887" y="1060578"/>
            <a:ext cx="10009187" cy="498598"/>
          </a:xfrm>
          <a:prstGeom prst="rect">
            <a:avLst/>
          </a:prstGeom>
        </p:spPr>
        <p:txBody>
          <a:bodyPr wrap="square">
            <a:noAutofit/>
          </a:bodyPr>
          <a:lstStyle>
            <a:lvl1pPr>
              <a:defRPr>
                <a:solidFill>
                  <a:schemeClr val="tx2"/>
                </a:solidFill>
              </a:defRPr>
            </a:lvl1pPr>
          </a:lstStyle>
          <a:p>
            <a:r>
              <a:rPr lang="da-DK" dirty="0"/>
              <a:t>Her kan du skrive din overskrift</a:t>
            </a:r>
          </a:p>
        </p:txBody>
      </p:sp>
      <p:sp>
        <p:nvSpPr>
          <p:cNvPr id="10" name="Text Placeholder 3">
            <a:extLst>
              <a:ext uri="{FF2B5EF4-FFF2-40B4-BE49-F238E27FC236}">
                <a16:creationId xmlns:a16="http://schemas.microsoft.com/office/drawing/2014/main" id="{428B6D9D-5AFF-4480-BF52-066DE2CF0581}"/>
              </a:ext>
            </a:extLst>
          </p:cNvPr>
          <p:cNvSpPr>
            <a:spLocks noGrp="1"/>
          </p:cNvSpPr>
          <p:nvPr>
            <p:ph type="body" sz="quarter" idx="19" hasCustomPrompt="1"/>
          </p:nvPr>
        </p:nvSpPr>
        <p:spPr>
          <a:xfrm>
            <a:off x="623888" y="2420938"/>
            <a:ext cx="8208962" cy="3779837"/>
          </a:xfrm>
        </p:spPr>
        <p:txBody>
          <a:bodyPr wrap="square"/>
          <a:lstStyle>
            <a:lvl1pPr>
              <a:defRPr/>
            </a:lvl1pPr>
            <a:lvl5pPr>
              <a:defRPr/>
            </a:lvl5pPr>
          </a:lstStyle>
          <a:p>
            <a:pPr lvl="0"/>
            <a:r>
              <a:rPr lang="da-DK" dirty="0"/>
              <a:t>Her kan du tilføje din tekst.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6" name="Date Placeholder 5">
            <a:extLst>
              <a:ext uri="{FF2B5EF4-FFF2-40B4-BE49-F238E27FC236}">
                <a16:creationId xmlns:a16="http://schemas.microsoft.com/office/drawing/2014/main" id="{786AE609-AC92-41BB-ABEA-8F78BAA21721}"/>
              </a:ext>
            </a:extLst>
          </p:cNvPr>
          <p:cNvSpPr>
            <a:spLocks noGrp="1"/>
          </p:cNvSpPr>
          <p:nvPr>
            <p:ph type="dt" sz="half" idx="15"/>
          </p:nvPr>
        </p:nvSpPr>
        <p:spPr/>
        <p:txBody>
          <a:bodyPr/>
          <a:lstStyle/>
          <a:p>
            <a:fld id="{E36F8393-AA26-404B-B93F-50043F268122}" type="datetime2">
              <a:rPr lang="da-DK" smtClean="0"/>
              <a:t>6. juni 2023</a:t>
            </a:fld>
            <a:endParaRPr lang="da-DK" dirty="0"/>
          </a:p>
        </p:txBody>
      </p:sp>
      <p:sp>
        <p:nvSpPr>
          <p:cNvPr id="8" name="Footer Placeholder 7">
            <a:extLst>
              <a:ext uri="{FF2B5EF4-FFF2-40B4-BE49-F238E27FC236}">
                <a16:creationId xmlns:a16="http://schemas.microsoft.com/office/drawing/2014/main" id="{F6620B4B-1224-4B91-B092-DD7C04C7A69E}"/>
              </a:ext>
            </a:extLst>
          </p:cNvPr>
          <p:cNvSpPr>
            <a:spLocks noGrp="1"/>
          </p:cNvSpPr>
          <p:nvPr>
            <p:ph type="ftr" sz="quarter" idx="16"/>
          </p:nvPr>
        </p:nvSpPr>
        <p:spPr/>
        <p:txBody>
          <a:bodyPr/>
          <a:lstStyle/>
          <a:p>
            <a:r>
              <a:rPr lang="da-DK" dirty="0"/>
              <a:t>Styrelsen for Dataforsyning og Infrastruktur</a:t>
            </a:r>
          </a:p>
        </p:txBody>
      </p:sp>
      <p:sp>
        <p:nvSpPr>
          <p:cNvPr id="9" name="Slide Number Placeholder 8">
            <a:extLst>
              <a:ext uri="{FF2B5EF4-FFF2-40B4-BE49-F238E27FC236}">
                <a16:creationId xmlns:a16="http://schemas.microsoft.com/office/drawing/2014/main" id="{A63D1715-C6D4-4656-8302-6F15979D293F}"/>
              </a:ext>
            </a:extLst>
          </p:cNvPr>
          <p:cNvSpPr>
            <a:spLocks noGrp="1"/>
          </p:cNvSpPr>
          <p:nvPr>
            <p:ph type="sldNum" sz="quarter" idx="17"/>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31789910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ort citat/statement_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Date Placeholder 3" hidden="1">
            <a:extLst>
              <a:ext uri="{FF2B5EF4-FFF2-40B4-BE49-F238E27FC236}">
                <a16:creationId xmlns:a16="http://schemas.microsoft.com/office/drawing/2014/main" id="{94D61988-1C27-416C-91EF-9C04D242FC79}"/>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114AD42-1733-4443-ABAF-A47BA5A3C1FD}" type="datetime2">
              <a:rPr lang="da-DK" smtClean="0"/>
              <a:t>6. juni 2023</a:t>
            </a:fld>
            <a:endParaRPr lang="da-DK" dirty="0"/>
          </a:p>
        </p:txBody>
      </p:sp>
      <p:sp>
        <p:nvSpPr>
          <p:cNvPr id="14" name="Footer Placeholder 4" hidden="1">
            <a:extLst>
              <a:ext uri="{FF2B5EF4-FFF2-40B4-BE49-F238E27FC236}">
                <a16:creationId xmlns:a16="http://schemas.microsoft.com/office/drawing/2014/main" id="{F40AB920-0805-4C98-9D90-693451F0B40C}"/>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r>
              <a:rPr lang="da-DK" dirty="0"/>
              <a:t>Styrelsen for Dataforsyning og Effektivisering</a:t>
            </a:r>
          </a:p>
        </p:txBody>
      </p:sp>
      <p:sp>
        <p:nvSpPr>
          <p:cNvPr id="15" name="Slide Number Placeholder 5" hidden="1">
            <a:extLst>
              <a:ext uri="{FF2B5EF4-FFF2-40B4-BE49-F238E27FC236}">
                <a16:creationId xmlns:a16="http://schemas.microsoft.com/office/drawing/2014/main" id="{262B0284-9A18-4A2B-B128-D08199F63897}"/>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da-DK" smtClean="0"/>
              <a:pPr/>
              <a:t>‹nr.›</a:t>
            </a:fld>
            <a:endParaRPr lang="da-DK" dirty="0"/>
          </a:p>
        </p:txBody>
      </p:sp>
      <p:sp>
        <p:nvSpPr>
          <p:cNvPr id="7" name="Titel 1">
            <a:extLst>
              <a:ext uri="{FF2B5EF4-FFF2-40B4-BE49-F238E27FC236}">
                <a16:creationId xmlns:a16="http://schemas.microsoft.com/office/drawing/2014/main" id="{6199E64C-767D-8445-9793-F27C370E05F4}"/>
              </a:ext>
            </a:extLst>
          </p:cNvPr>
          <p:cNvSpPr>
            <a:spLocks noGrp="1"/>
          </p:cNvSpPr>
          <p:nvPr>
            <p:ph type="ctrTitle" hasCustomPrompt="1"/>
          </p:nvPr>
        </p:nvSpPr>
        <p:spPr>
          <a:xfrm>
            <a:off x="623888" y="2420938"/>
            <a:ext cx="10944225" cy="3102388"/>
          </a:xfrm>
          <a:prstGeom prst="rect">
            <a:avLst/>
          </a:prstGeom>
        </p:spPr>
        <p:txBody>
          <a:bodyPr wrap="square" anchor="t" anchorCtr="0">
            <a:spAutoFit/>
          </a:bodyPr>
          <a:lstStyle>
            <a:lvl1pPr algn="l">
              <a:defRPr sz="5600" b="1" i="0">
                <a:solidFill>
                  <a:schemeClr val="bg1"/>
                </a:solidFill>
                <a:latin typeface="Arial" panose="020B0604020202020204" pitchFamily="34" charset="0"/>
                <a:cs typeface="Arial" panose="020B0604020202020204" pitchFamily="34" charset="0"/>
              </a:defRPr>
            </a:lvl1pPr>
          </a:lstStyle>
          <a:p>
            <a:r>
              <a:rPr lang="da-DK" dirty="0"/>
              <a:t>Side med plads til et vigtigt citat eller statement. Der skal ikke være andet på siden end denne tekst og et billede</a:t>
            </a:r>
          </a:p>
        </p:txBody>
      </p:sp>
    </p:spTree>
    <p:extLst>
      <p:ext uri="{BB962C8B-B14F-4D97-AF65-F5344CB8AC3E}">
        <p14:creationId xmlns:p14="http://schemas.microsoft.com/office/powerpoint/2010/main" val="266060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og indholdsobjekt 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3147" y="503122"/>
            <a:ext cx="10983593" cy="1294111"/>
          </a:xfrm>
        </p:spPr>
        <p:txBody>
          <a:bodyPr tIns="0" anchor="t">
            <a:noAutofit/>
          </a:bodyPr>
          <a:lstStyle>
            <a:lvl1pPr algn="l">
              <a:lnSpc>
                <a:spcPts val="4914"/>
              </a:lnSpc>
              <a:defRPr sz="4699" b="0"/>
            </a:lvl1pPr>
          </a:lstStyle>
          <a:p>
            <a:r>
              <a:rPr lang="da-DK" dirty="0"/>
              <a:t>Klik og indsæt titel</a:t>
            </a:r>
          </a:p>
        </p:txBody>
      </p:sp>
      <p:sp>
        <p:nvSpPr>
          <p:cNvPr id="3" name="Pladsholder til indhold 2"/>
          <p:cNvSpPr>
            <a:spLocks noGrp="1"/>
          </p:cNvSpPr>
          <p:nvPr>
            <p:ph idx="1" hasCustomPrompt="1"/>
          </p:nvPr>
        </p:nvSpPr>
        <p:spPr>
          <a:xfrm>
            <a:off x="601515" y="1917306"/>
            <a:ext cx="10985292" cy="3993307"/>
          </a:xfrm>
        </p:spPr>
        <p:txBody>
          <a:bodyPr tIns="0">
            <a:noAutofit/>
          </a:bodyPr>
          <a:lstStyle>
            <a:lvl1pPr marL="0" indent="0">
              <a:buNone/>
              <a:defRPr sz="2999"/>
            </a:lvl1pPr>
            <a:lvl2pPr>
              <a:defRPr sz="2999"/>
            </a:lvl2pPr>
            <a:lvl3pPr>
              <a:defRPr sz="2999"/>
            </a:lvl3pPr>
            <a:lvl4pPr>
              <a:defRPr sz="2999"/>
            </a:lvl4pPr>
            <a:lvl5pPr>
              <a:defRPr sz="2999"/>
            </a:lvl5pPr>
          </a:lstStyle>
          <a:p>
            <a:pPr lvl="0"/>
            <a:r>
              <a:rPr lang="da-DK" dirty="0"/>
              <a:t>Klik og indsæt tekst,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r>
              <a:rPr lang="da-DK"/>
              <a:t>9. juni 2020</a:t>
            </a:r>
            <a:endParaRPr lang="da-DK" dirty="0"/>
          </a:p>
        </p:txBody>
      </p:sp>
      <p:sp>
        <p:nvSpPr>
          <p:cNvPr id="5" name="Pladsholder til sidefod 4"/>
          <p:cNvSpPr>
            <a:spLocks noGrp="1"/>
          </p:cNvSpPr>
          <p:nvPr>
            <p:ph type="ftr" sz="quarter" idx="11"/>
          </p:nvPr>
        </p:nvSpPr>
        <p:spPr/>
        <p:txBody>
          <a:bodyPr/>
          <a:lstStyle/>
          <a:p>
            <a:r>
              <a:rPr lang="da-DK" dirty="0"/>
              <a:t>Styrelsen for Dataforsyning og Effektivisering</a:t>
            </a:r>
          </a:p>
        </p:txBody>
      </p:sp>
      <p:sp>
        <p:nvSpPr>
          <p:cNvPr id="6" name="Pladsholder til diasnummer 5"/>
          <p:cNvSpPr>
            <a:spLocks noGrp="1"/>
          </p:cNvSpPr>
          <p:nvPr>
            <p:ph type="sldNum" sz="quarter" idx="12"/>
          </p:nvPr>
        </p:nvSpPr>
        <p:spPr/>
        <p:txBody>
          <a:body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805765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kst og billede">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731FE2-FBB4-43CD-B28F-35A5BC225B1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a:extLst>
              <a:ext uri="{FF2B5EF4-FFF2-40B4-BE49-F238E27FC236}">
                <a16:creationId xmlns:a16="http://schemas.microsoft.com/office/drawing/2014/main" id="{7F6F7EDA-6EAA-AE47-84A7-4A9D256922FF}"/>
              </a:ext>
            </a:extLst>
          </p:cNvPr>
          <p:cNvSpPr>
            <a:spLocks noGrp="1"/>
          </p:cNvSpPr>
          <p:nvPr>
            <p:ph type="pic" sz="quarter" idx="13" hasCustomPrompt="1"/>
          </p:nvPr>
        </p:nvSpPr>
        <p:spPr>
          <a:xfrm>
            <a:off x="6167438" y="0"/>
            <a:ext cx="6024562" cy="6858000"/>
          </a:xfrm>
        </p:spPr>
        <p:txBody>
          <a:bodyPr tIns="792000" anchor="ctr" anchorCtr="0"/>
          <a:lstStyle>
            <a:lvl1pPr marL="0" indent="0" algn="ctr">
              <a:buNone/>
              <a:defRPr sz="1800">
                <a:solidFill>
                  <a:schemeClr val="tx2"/>
                </a:solidFill>
              </a:defRPr>
            </a:lvl1pPr>
          </a:lstStyle>
          <a:p>
            <a:r>
              <a:rPr lang="da-DK" dirty="0"/>
              <a:t>Klik på ikonet for at tilføje billede</a:t>
            </a:r>
          </a:p>
        </p:txBody>
      </p:sp>
      <p:sp>
        <p:nvSpPr>
          <p:cNvPr id="2" name="Titel 1">
            <a:extLst>
              <a:ext uri="{FF2B5EF4-FFF2-40B4-BE49-F238E27FC236}">
                <a16:creationId xmlns:a16="http://schemas.microsoft.com/office/drawing/2014/main" id="{46E4B57B-A786-0D40-BE76-7BCC1CA0C47C}"/>
              </a:ext>
            </a:extLst>
          </p:cNvPr>
          <p:cNvSpPr>
            <a:spLocks noGrp="1"/>
          </p:cNvSpPr>
          <p:nvPr>
            <p:ph type="title" hasCustomPrompt="1"/>
          </p:nvPr>
        </p:nvSpPr>
        <p:spPr>
          <a:xfrm>
            <a:off x="623887" y="1052513"/>
            <a:ext cx="4643437" cy="997196"/>
          </a:xfrm>
          <a:prstGeom prst="rect">
            <a:avLst/>
          </a:prstGeom>
        </p:spPr>
        <p:txBody>
          <a:bodyPr wrap="square">
            <a:noAutofit/>
          </a:bodyPr>
          <a:lstStyle>
            <a:lvl1pPr>
              <a:defRPr>
                <a:solidFill>
                  <a:schemeClr val="tx2"/>
                </a:solidFill>
              </a:defRPr>
            </a:lvl1pPr>
          </a:lstStyle>
          <a:p>
            <a:r>
              <a:rPr lang="da-DK" dirty="0"/>
              <a:t>Her kan du skrive en overskrift</a:t>
            </a:r>
          </a:p>
        </p:txBody>
      </p:sp>
      <p:sp>
        <p:nvSpPr>
          <p:cNvPr id="7" name="Text Placeholder 3">
            <a:extLst>
              <a:ext uri="{FF2B5EF4-FFF2-40B4-BE49-F238E27FC236}">
                <a16:creationId xmlns:a16="http://schemas.microsoft.com/office/drawing/2014/main" id="{73212433-1D68-4C2C-BDDD-B4F7919157B6}"/>
              </a:ext>
            </a:extLst>
          </p:cNvPr>
          <p:cNvSpPr>
            <a:spLocks noGrp="1"/>
          </p:cNvSpPr>
          <p:nvPr>
            <p:ph type="body" sz="quarter" idx="19" hasCustomPrompt="1"/>
          </p:nvPr>
        </p:nvSpPr>
        <p:spPr>
          <a:xfrm>
            <a:off x="623888" y="2420939"/>
            <a:ext cx="4643436" cy="2844800"/>
          </a:xfrm>
        </p:spPr>
        <p:txBody>
          <a:bodyPr wrap="square"/>
          <a:lstStyle>
            <a:lvl1pPr>
              <a:defRPr/>
            </a:lvl1pPr>
            <a:lvl5pPr>
              <a:defRPr/>
            </a:lvl5pPr>
          </a:lstStyle>
          <a:p>
            <a:pPr lvl="0"/>
            <a:r>
              <a:rPr lang="da-DK" dirty="0"/>
              <a:t>Her kan du tilføje din tekst. Du kan slukke for bullets, hvis det er mere oplagt til dit indhold.</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6"/>
            <a:r>
              <a:rPr lang="da-DK" dirty="0"/>
              <a:t>7</a:t>
            </a:r>
          </a:p>
          <a:p>
            <a:pPr lvl="7"/>
            <a:r>
              <a:rPr lang="da-DK" dirty="0"/>
              <a:t>8</a:t>
            </a:r>
          </a:p>
          <a:p>
            <a:pPr lvl="8"/>
            <a:r>
              <a:rPr lang="da-DK" dirty="0"/>
              <a:t>9</a:t>
            </a:r>
          </a:p>
        </p:txBody>
      </p:sp>
      <p:sp>
        <p:nvSpPr>
          <p:cNvPr id="5" name="Date Placeholder 4">
            <a:extLst>
              <a:ext uri="{FF2B5EF4-FFF2-40B4-BE49-F238E27FC236}">
                <a16:creationId xmlns:a16="http://schemas.microsoft.com/office/drawing/2014/main" id="{FF14FABB-3F4B-412C-813F-1044C6AB0105}"/>
              </a:ext>
            </a:extLst>
          </p:cNvPr>
          <p:cNvSpPr>
            <a:spLocks noGrp="1"/>
          </p:cNvSpPr>
          <p:nvPr>
            <p:ph type="dt" sz="half" idx="20"/>
          </p:nvPr>
        </p:nvSpPr>
        <p:spPr/>
        <p:txBody>
          <a:bodyPr/>
          <a:lstStyle/>
          <a:p>
            <a:fld id="{803F899A-DE13-4C55-BF99-9F8E7D343835}" type="datetime2">
              <a:rPr lang="da-DK" smtClean="0"/>
              <a:t>6. juni 2023</a:t>
            </a:fld>
            <a:endParaRPr lang="da-DK" dirty="0"/>
          </a:p>
        </p:txBody>
      </p:sp>
      <p:sp>
        <p:nvSpPr>
          <p:cNvPr id="9" name="Footer Placeholder 8">
            <a:extLst>
              <a:ext uri="{FF2B5EF4-FFF2-40B4-BE49-F238E27FC236}">
                <a16:creationId xmlns:a16="http://schemas.microsoft.com/office/drawing/2014/main" id="{B32736D8-64F2-4E70-8DCB-5C30A278E5CD}"/>
              </a:ext>
            </a:extLst>
          </p:cNvPr>
          <p:cNvSpPr>
            <a:spLocks noGrp="1"/>
          </p:cNvSpPr>
          <p:nvPr>
            <p:ph type="ftr" sz="quarter" idx="21"/>
          </p:nvPr>
        </p:nvSpPr>
        <p:spPr/>
        <p:txBody>
          <a:bodyPr/>
          <a:lstStyle/>
          <a:p>
            <a:r>
              <a:rPr lang="da-DK" dirty="0"/>
              <a:t>Styrelsen for Dataforsyning og Infrastruktur</a:t>
            </a:r>
          </a:p>
        </p:txBody>
      </p:sp>
      <p:sp>
        <p:nvSpPr>
          <p:cNvPr id="10" name="Slide Number Placeholder 9">
            <a:extLst>
              <a:ext uri="{FF2B5EF4-FFF2-40B4-BE49-F238E27FC236}">
                <a16:creationId xmlns:a16="http://schemas.microsoft.com/office/drawing/2014/main" id="{92BF1C6D-995C-4E94-9364-B5703FEED58F}"/>
              </a:ext>
            </a:extLst>
          </p:cNvPr>
          <p:cNvSpPr>
            <a:spLocks noGrp="1"/>
          </p:cNvSpPr>
          <p:nvPr>
            <p:ph type="sldNum" sz="quarter" idx="22"/>
          </p:nvPr>
        </p:nvSpPr>
        <p:spPr/>
        <p:txBody>
          <a:bodyPr/>
          <a:lstStyle/>
          <a:p>
            <a:fld id="{C775A5DD-FF4A-C640-9697-BCFBBB042A9E}" type="slidenum">
              <a:rPr lang="da-DK" smtClean="0"/>
              <a:pPr/>
              <a:t>‹nr.›</a:t>
            </a:fld>
            <a:endParaRPr lang="da-DK" dirty="0"/>
          </a:p>
        </p:txBody>
      </p:sp>
    </p:spTree>
    <p:extLst>
      <p:ext uri="{BB962C8B-B14F-4D97-AF65-F5344CB8AC3E}">
        <p14:creationId xmlns:p14="http://schemas.microsoft.com/office/powerpoint/2010/main" val="20466323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4AC0B7BB-C515-3B4A-AE4D-38BD73470478}"/>
              </a:ext>
            </a:extLst>
          </p:cNvPr>
          <p:cNvSpPr>
            <a:spLocks noGrp="1"/>
          </p:cNvSpPr>
          <p:nvPr>
            <p:ph type="body" idx="1"/>
          </p:nvPr>
        </p:nvSpPr>
        <p:spPr>
          <a:xfrm>
            <a:off x="623888" y="1592263"/>
            <a:ext cx="10009187" cy="4608512"/>
          </a:xfrm>
          <a:prstGeom prst="rect">
            <a:avLst/>
          </a:prstGeom>
        </p:spPr>
        <p:txBody>
          <a:bodyPr vert="horz" wrap="square"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Pladsholder til slidenummer 5">
            <a:extLst>
              <a:ext uri="{FF2B5EF4-FFF2-40B4-BE49-F238E27FC236}">
                <a16:creationId xmlns:a16="http://schemas.microsoft.com/office/drawing/2014/main" id="{DCE5F07A-9932-7646-87AC-A6F4E7F11719}"/>
              </a:ext>
            </a:extLst>
          </p:cNvPr>
          <p:cNvSpPr>
            <a:spLocks noGrp="1"/>
          </p:cNvSpPr>
          <p:nvPr>
            <p:ph type="sldNum" sz="quarter" idx="4"/>
          </p:nvPr>
        </p:nvSpPr>
        <p:spPr>
          <a:xfrm>
            <a:off x="10775949" y="6200775"/>
            <a:ext cx="792163" cy="350837"/>
          </a:xfrm>
          <a:prstGeom prst="rect">
            <a:avLst/>
          </a:prstGeom>
        </p:spPr>
        <p:txBody>
          <a:bodyPr vert="horz" lIns="0" tIns="0" rIns="0" bIns="0" rtlCol="0" anchor="b" anchorCtr="0"/>
          <a:lstStyle>
            <a:lvl1pPr algn="r">
              <a:defRPr sz="1000">
                <a:solidFill>
                  <a:schemeClr val="accent3"/>
                </a:solidFill>
                <a:latin typeface="Arial" panose="020B0604020202020204" pitchFamily="34" charset="0"/>
                <a:cs typeface="Arial" panose="020B0604020202020204" pitchFamily="34" charset="0"/>
              </a:defRPr>
            </a:lvl1pPr>
          </a:lstStyle>
          <a:p>
            <a:fld id="{C775A5DD-FF4A-C640-9697-BCFBBB042A9E}" type="slidenum">
              <a:rPr lang="da-DK" smtClean="0"/>
              <a:pPr/>
              <a:t>‹nr.›</a:t>
            </a:fld>
            <a:endParaRPr lang="da-DK" dirty="0"/>
          </a:p>
        </p:txBody>
      </p:sp>
      <p:sp>
        <p:nvSpPr>
          <p:cNvPr id="114" name="Pladsholder til titel 113">
            <a:extLst>
              <a:ext uri="{FF2B5EF4-FFF2-40B4-BE49-F238E27FC236}">
                <a16:creationId xmlns:a16="http://schemas.microsoft.com/office/drawing/2014/main" id="{F0D53CA2-D5E9-CE4D-AEA7-5386DF8BEBBD}"/>
              </a:ext>
            </a:extLst>
          </p:cNvPr>
          <p:cNvSpPr>
            <a:spLocks noGrp="1"/>
          </p:cNvSpPr>
          <p:nvPr>
            <p:ph type="title"/>
          </p:nvPr>
        </p:nvSpPr>
        <p:spPr>
          <a:xfrm>
            <a:off x="623888" y="620713"/>
            <a:ext cx="10009187" cy="828675"/>
          </a:xfrm>
          <a:prstGeom prst="rect">
            <a:avLst/>
          </a:prstGeom>
        </p:spPr>
        <p:txBody>
          <a:bodyPr vert="horz" wrap="square" lIns="0" tIns="0" rIns="0" bIns="0" rtlCol="0" anchor="t" anchorCtr="0">
            <a:noAutofit/>
          </a:bodyPr>
          <a:lstStyle/>
          <a:p>
            <a:r>
              <a:rPr lang="da-DK" dirty="0"/>
              <a:t>Klik for at redigere titeltypografien i masteren</a:t>
            </a:r>
          </a:p>
        </p:txBody>
      </p:sp>
      <p:sp>
        <p:nvSpPr>
          <p:cNvPr id="2" name="Date Placeholder 1">
            <a:extLst>
              <a:ext uri="{FF2B5EF4-FFF2-40B4-BE49-F238E27FC236}">
                <a16:creationId xmlns:a16="http://schemas.microsoft.com/office/drawing/2014/main" id="{7ED8059D-4FC2-4366-96D3-4549CAE6EC69}"/>
              </a:ext>
            </a:extLst>
          </p:cNvPr>
          <p:cNvSpPr>
            <a:spLocks noGrp="1"/>
          </p:cNvSpPr>
          <p:nvPr>
            <p:ph type="dt" sz="half" idx="2"/>
          </p:nvPr>
        </p:nvSpPr>
        <p:spPr>
          <a:xfrm>
            <a:off x="7889875" y="6200775"/>
            <a:ext cx="2743200" cy="352800"/>
          </a:xfrm>
          <a:prstGeom prst="rect">
            <a:avLst/>
          </a:prstGeom>
        </p:spPr>
        <p:txBody>
          <a:bodyPr vert="horz" lIns="0" tIns="0" rIns="0" bIns="0" rtlCol="0" anchor="b" anchorCtr="0"/>
          <a:lstStyle>
            <a:lvl1pPr algn="r">
              <a:defRPr lang="da-DK" sz="1000" kern="1200" smtClean="0">
                <a:solidFill>
                  <a:schemeClr val="accent3"/>
                </a:solidFill>
                <a:latin typeface="Arial" panose="020B0604020202020204" pitchFamily="34" charset="0"/>
                <a:ea typeface="+mn-ea"/>
                <a:cs typeface="Arial" panose="020B0604020202020204" pitchFamily="34" charset="0"/>
              </a:defRPr>
            </a:lvl1pPr>
          </a:lstStyle>
          <a:p>
            <a:fld id="{6F72DB8F-2776-44E3-B934-321359FAA843}" type="datetime2">
              <a:rPr lang="da-DK" smtClean="0"/>
              <a:t>6. juni 2023</a:t>
            </a:fld>
            <a:endParaRPr lang="da-DK" dirty="0"/>
          </a:p>
        </p:txBody>
      </p:sp>
      <p:sp>
        <p:nvSpPr>
          <p:cNvPr id="4" name="Footer Placeholder 3">
            <a:extLst>
              <a:ext uri="{FF2B5EF4-FFF2-40B4-BE49-F238E27FC236}">
                <a16:creationId xmlns:a16="http://schemas.microsoft.com/office/drawing/2014/main" id="{27465355-CE26-4023-A03D-300D5CF390DC}"/>
              </a:ext>
            </a:extLst>
          </p:cNvPr>
          <p:cNvSpPr>
            <a:spLocks noGrp="1"/>
          </p:cNvSpPr>
          <p:nvPr>
            <p:ph type="ftr" sz="quarter" idx="3"/>
          </p:nvPr>
        </p:nvSpPr>
        <p:spPr>
          <a:xfrm>
            <a:off x="623887" y="6200775"/>
            <a:ext cx="4643437" cy="352800"/>
          </a:xfrm>
          <a:prstGeom prst="rect">
            <a:avLst/>
          </a:prstGeom>
        </p:spPr>
        <p:txBody>
          <a:bodyPr vert="horz" lIns="0" tIns="0" rIns="0" bIns="0" rtlCol="0" anchor="b" anchorCtr="0"/>
          <a:lstStyle>
            <a:lvl1pPr algn="l">
              <a:defRPr lang="da-DK" sz="1000" kern="1200">
                <a:solidFill>
                  <a:schemeClr val="accent3"/>
                </a:solidFill>
                <a:latin typeface="Arial" panose="020B0604020202020204" pitchFamily="34" charset="0"/>
                <a:ea typeface="+mn-ea"/>
                <a:cs typeface="Arial" panose="020B0604020202020204" pitchFamily="34" charset="0"/>
              </a:defRPr>
            </a:lvl1pPr>
          </a:lstStyle>
          <a:p>
            <a:r>
              <a:rPr lang="da-DK" dirty="0"/>
              <a:t>Styrelsen for Dataforsyning og Effektivisering</a:t>
            </a:r>
          </a:p>
        </p:txBody>
      </p:sp>
    </p:spTree>
    <p:extLst>
      <p:ext uri="{BB962C8B-B14F-4D97-AF65-F5344CB8AC3E}">
        <p14:creationId xmlns:p14="http://schemas.microsoft.com/office/powerpoint/2010/main" val="1158546655"/>
      </p:ext>
    </p:extLst>
  </p:cSld>
  <p:clrMap bg1="lt1" tx1="dk1" bg2="lt2" tx2="dk2" accent1="accent1" accent2="accent2" accent3="accent3" accent4="accent4" accent5="accent5" accent6="accent6" hlink="hlink" folHlink="folHlink"/>
  <p:sldLayoutIdLst>
    <p:sldLayoutId id="2147483696" r:id="rId1"/>
    <p:sldLayoutId id="2147483739" r:id="rId2"/>
    <p:sldLayoutId id="2147483688" r:id="rId3"/>
    <p:sldLayoutId id="2147483761" r:id="rId4"/>
    <p:sldLayoutId id="2147483762" r:id="rId5"/>
  </p:sldLayoutIdLst>
  <p:hf hdr="0" ftr="0" dt="0"/>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6pPr>
      <a:lvl7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7pPr>
      <a:lvl8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8pPr>
      <a:lvl9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3" userDrawn="1">
          <p15:clr>
            <a:srgbClr val="F26B43"/>
          </p15:clr>
        </p15:guide>
        <p15:guide id="2" pos="892" userDrawn="1">
          <p15:clr>
            <a:srgbClr val="A4A3A4"/>
          </p15:clr>
        </p15:guide>
        <p15:guide id="3" pos="982" userDrawn="1">
          <p15:clr>
            <a:srgbClr val="A4A3A4"/>
          </p15:clr>
        </p15:guide>
        <p15:guide id="4" pos="1481" userDrawn="1">
          <p15:clr>
            <a:srgbClr val="A4A3A4"/>
          </p15:clr>
        </p15:guide>
        <p15:guide id="5" pos="1572" userDrawn="1">
          <p15:clr>
            <a:srgbClr val="A4A3A4"/>
          </p15:clr>
        </p15:guide>
        <p15:guide id="6" pos="2048" userDrawn="1">
          <p15:clr>
            <a:srgbClr val="A4A3A4"/>
          </p15:clr>
        </p15:guide>
        <p15:guide id="7" pos="2139" userDrawn="1">
          <p15:clr>
            <a:srgbClr val="A4A3A4"/>
          </p15:clr>
        </p15:guide>
        <p15:guide id="8" pos="2638" userDrawn="1">
          <p15:clr>
            <a:srgbClr val="A4A3A4"/>
          </p15:clr>
        </p15:guide>
        <p15:guide id="9" pos="2729" userDrawn="1">
          <p15:clr>
            <a:srgbClr val="A4A3A4"/>
          </p15:clr>
        </p15:guide>
        <p15:guide id="10" pos="3228" userDrawn="1">
          <p15:clr>
            <a:srgbClr val="A4A3A4"/>
          </p15:clr>
        </p15:guide>
        <p15:guide id="11" pos="3318" userDrawn="1">
          <p15:clr>
            <a:srgbClr val="A4A3A4"/>
          </p15:clr>
        </p15:guide>
        <p15:guide id="12" pos="3795" userDrawn="1">
          <p15:clr>
            <a:srgbClr val="A4A3A4"/>
          </p15:clr>
        </p15:guide>
        <p15:guide id="13" pos="3885" userDrawn="1">
          <p15:clr>
            <a:srgbClr val="A4A3A4"/>
          </p15:clr>
        </p15:guide>
        <p15:guide id="14" pos="4384" userDrawn="1">
          <p15:clr>
            <a:srgbClr val="A4A3A4"/>
          </p15:clr>
        </p15:guide>
        <p15:guide id="15" pos="4475" userDrawn="1">
          <p15:clr>
            <a:srgbClr val="A4A3A4"/>
          </p15:clr>
        </p15:guide>
        <p15:guide id="16" pos="4951" userDrawn="1">
          <p15:clr>
            <a:srgbClr val="A4A3A4"/>
          </p15:clr>
        </p15:guide>
        <p15:guide id="17" pos="5042" userDrawn="1">
          <p15:clr>
            <a:srgbClr val="A4A3A4"/>
          </p15:clr>
        </p15:guide>
        <p15:guide id="18" pos="5564" userDrawn="1">
          <p15:clr>
            <a:srgbClr val="A4A3A4"/>
          </p15:clr>
        </p15:guide>
        <p15:guide id="19" pos="5632" userDrawn="1">
          <p15:clr>
            <a:srgbClr val="A4A3A4"/>
          </p15:clr>
        </p15:guide>
        <p15:guide id="20" pos="6131" userDrawn="1">
          <p15:clr>
            <a:srgbClr val="A4A3A4"/>
          </p15:clr>
        </p15:guide>
        <p15:guide id="21" pos="6221" userDrawn="1">
          <p15:clr>
            <a:srgbClr val="A4A3A4"/>
          </p15:clr>
        </p15:guide>
        <p15:guide id="22" pos="6698" userDrawn="1">
          <p15:clr>
            <a:srgbClr val="F26B43"/>
          </p15:clr>
        </p15:guide>
        <p15:guide id="23" pos="6788" userDrawn="1">
          <p15:clr>
            <a:srgbClr val="A4A3A4"/>
          </p15:clr>
        </p15:guide>
        <p15:guide id="24" pos="7287" userDrawn="1">
          <p15:clr>
            <a:srgbClr val="A4A3A4"/>
          </p15:clr>
        </p15:guide>
        <p15:guide id="25" orient="horz" pos="391" userDrawn="1">
          <p15:clr>
            <a:srgbClr val="F26B43"/>
          </p15:clr>
        </p15:guide>
        <p15:guide id="26" orient="horz" pos="663" userDrawn="1">
          <p15:clr>
            <a:srgbClr val="A4A3A4"/>
          </p15:clr>
        </p15:guide>
        <p15:guide id="27" orient="horz" pos="913" userDrawn="1">
          <p15:clr>
            <a:srgbClr val="F26B43"/>
          </p15:clr>
        </p15:guide>
        <p15:guide id="28" orient="horz" pos="1003" userDrawn="1">
          <p15:clr>
            <a:srgbClr val="F26B43"/>
          </p15:clr>
        </p15:guide>
        <p15:guide id="29" orient="horz" pos="1525" userDrawn="1">
          <p15:clr>
            <a:srgbClr val="A4A3A4"/>
          </p15:clr>
        </p15:guide>
        <p15:guide id="30" orient="horz" pos="1616" userDrawn="1">
          <p15:clr>
            <a:srgbClr val="A4A3A4"/>
          </p15:clr>
        </p15:guide>
        <p15:guide id="31" orient="horz" pos="2115" userDrawn="1">
          <p15:clr>
            <a:srgbClr val="A4A3A4"/>
          </p15:clr>
        </p15:guide>
        <p15:guide id="32" orient="horz" pos="2205" userDrawn="1">
          <p15:clr>
            <a:srgbClr val="A4A3A4"/>
          </p15:clr>
        </p15:guide>
        <p15:guide id="33" orient="horz" pos="2727" userDrawn="1">
          <p15:clr>
            <a:srgbClr val="A4A3A4"/>
          </p15:clr>
        </p15:guide>
        <p15:guide id="34" orient="horz" pos="2818" userDrawn="1">
          <p15:clr>
            <a:srgbClr val="A4A3A4"/>
          </p15:clr>
        </p15:guide>
        <p15:guide id="35" orient="horz" pos="3317" userDrawn="1">
          <p15:clr>
            <a:srgbClr val="A4A3A4"/>
          </p15:clr>
        </p15:guide>
        <p15:guide id="36" orient="horz" pos="3407" userDrawn="1">
          <p15:clr>
            <a:srgbClr val="A4A3A4"/>
          </p15:clr>
        </p15:guide>
        <p15:guide id="37" orient="horz" pos="3906" userDrawn="1">
          <p15:clr>
            <a:srgbClr val="F26B43"/>
          </p15:clr>
        </p15:guide>
        <p15:guide id="38"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27865977-A1B1-4290-9267-26EA694C2813}"/>
              </a:ext>
            </a:extLst>
          </p:cNvPr>
          <p:cNvSpPr>
            <a:spLocks noGrp="1"/>
          </p:cNvSpPr>
          <p:nvPr>
            <p:ph type="sldNum" sz="quarter" idx="4"/>
          </p:nvPr>
        </p:nvSpPr>
        <p:spPr/>
        <p:txBody>
          <a:bodyPr/>
          <a:lstStyle/>
          <a:p>
            <a:fld id="{24C8C45C-947F-4981-8B3F-4F32E973C901}" type="slidenum">
              <a:rPr lang="da-DK" smtClean="0"/>
              <a:pPr/>
              <a:t>1</a:t>
            </a:fld>
            <a:endParaRPr lang="da-DK" dirty="0"/>
          </a:p>
        </p:txBody>
      </p:sp>
      <p:sp>
        <p:nvSpPr>
          <p:cNvPr id="4" name="Title 1">
            <a:extLst>
              <a:ext uri="{FF2B5EF4-FFF2-40B4-BE49-F238E27FC236}">
                <a16:creationId xmlns:a16="http://schemas.microsoft.com/office/drawing/2014/main" id="{268747BA-D823-43E2-83DF-0E00CA1C8528}"/>
              </a:ext>
            </a:extLst>
          </p:cNvPr>
          <p:cNvSpPr txBox="1">
            <a:spLocks/>
          </p:cNvSpPr>
          <p:nvPr/>
        </p:nvSpPr>
        <p:spPr>
          <a:xfrm>
            <a:off x="623888" y="2188429"/>
            <a:ext cx="10944225" cy="1551194"/>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5600" b="1" i="0" kern="1200">
                <a:solidFill>
                  <a:schemeClr val="bg1"/>
                </a:solidFill>
                <a:latin typeface="Arial" panose="020B0604020202020204" pitchFamily="34" charset="0"/>
                <a:ea typeface="+mj-ea"/>
                <a:cs typeface="Arial" panose="020B0604020202020204" pitchFamily="34" charset="0"/>
              </a:defRPr>
            </a:lvl1pPr>
          </a:lstStyle>
          <a:p>
            <a:r>
              <a:rPr lang="da-DK" dirty="0">
                <a:latin typeface="+mn-lt"/>
              </a:rPr>
              <a:t>Modernisering af DAF</a:t>
            </a:r>
          </a:p>
          <a:p>
            <a:r>
              <a:rPr lang="da-DK" dirty="0">
                <a:latin typeface="+mn-lt"/>
              </a:rPr>
              <a:t>Beskrivelse af arbejdsgrupper</a:t>
            </a:r>
          </a:p>
        </p:txBody>
      </p:sp>
      <p:sp>
        <p:nvSpPr>
          <p:cNvPr id="5" name="Subtitle 2">
            <a:extLst>
              <a:ext uri="{FF2B5EF4-FFF2-40B4-BE49-F238E27FC236}">
                <a16:creationId xmlns:a16="http://schemas.microsoft.com/office/drawing/2014/main" id="{EB189F2A-DD3C-4112-818A-6BD9C42F543C}"/>
              </a:ext>
            </a:extLst>
          </p:cNvPr>
          <p:cNvSpPr txBox="1">
            <a:spLocks/>
          </p:cNvSpPr>
          <p:nvPr/>
        </p:nvSpPr>
        <p:spPr>
          <a:xfrm>
            <a:off x="623887" y="4329113"/>
            <a:ext cx="10944225" cy="920059"/>
          </a:xfrm>
          <a:prstGeom prst="rect">
            <a:avLst/>
          </a:prstGeom>
        </p:spPr>
        <p:txBody>
          <a:bodyPr/>
          <a:lstStyle>
            <a:lvl1pPr marL="288000" indent="-2880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6pPr>
            <a:lvl7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7pPr>
            <a:lvl8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8pPr>
            <a:lvl9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9pPr>
          </a:lstStyle>
          <a:p>
            <a:pPr marL="0" indent="0">
              <a:buNone/>
            </a:pPr>
            <a:r>
              <a:rPr lang="da-DK" sz="2800" dirty="0">
                <a:solidFill>
                  <a:schemeClr val="bg1"/>
                </a:solidFill>
                <a:latin typeface="+mn-lt"/>
              </a:rPr>
              <a:t>Juni 2023</a:t>
            </a:r>
          </a:p>
        </p:txBody>
      </p:sp>
    </p:spTree>
    <p:extLst>
      <p:ext uri="{BB962C8B-B14F-4D97-AF65-F5344CB8AC3E}">
        <p14:creationId xmlns:p14="http://schemas.microsoft.com/office/powerpoint/2010/main" val="207338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6E9CC97C-71C5-4C51-9FB5-194EA281BD93}"/>
              </a:ext>
            </a:extLst>
          </p:cNvPr>
          <p:cNvSpPr>
            <a:spLocks noGrp="1"/>
          </p:cNvSpPr>
          <p:nvPr>
            <p:ph type="sldNum" sz="quarter" idx="17"/>
          </p:nvPr>
        </p:nvSpPr>
        <p:spPr/>
        <p:txBody>
          <a:bodyPr/>
          <a:lstStyle/>
          <a:p>
            <a:fld id="{C775A5DD-FF4A-C640-9697-BCFBBB042A9E}" type="slidenum">
              <a:rPr lang="da-DK" smtClean="0"/>
              <a:pPr/>
              <a:t>10</a:t>
            </a:fld>
            <a:endParaRPr lang="da-DK" dirty="0"/>
          </a:p>
        </p:txBody>
      </p:sp>
      <p:grpSp>
        <p:nvGrpSpPr>
          <p:cNvPr id="33" name="Group 32">
            <a:extLst>
              <a:ext uri="{FF2B5EF4-FFF2-40B4-BE49-F238E27FC236}">
                <a16:creationId xmlns:a16="http://schemas.microsoft.com/office/drawing/2014/main" id="{A24672F4-1A59-4064-88FB-9217791E24DF}"/>
              </a:ext>
            </a:extLst>
          </p:cNvPr>
          <p:cNvGrpSpPr/>
          <p:nvPr/>
        </p:nvGrpSpPr>
        <p:grpSpPr>
          <a:xfrm>
            <a:off x="623887" y="1771511"/>
            <a:ext cx="10871875" cy="4025911"/>
            <a:chOff x="100544" y="723628"/>
            <a:chExt cx="8952015" cy="3314977"/>
          </a:xfrm>
        </p:grpSpPr>
        <p:sp>
          <p:nvSpPr>
            <p:cNvPr id="34" name="Arrow: Notched Right 33">
              <a:extLst>
                <a:ext uri="{FF2B5EF4-FFF2-40B4-BE49-F238E27FC236}">
                  <a16:creationId xmlns:a16="http://schemas.microsoft.com/office/drawing/2014/main" id="{810F0BB3-196A-4E9B-820E-3D5237963A83}"/>
                </a:ext>
              </a:extLst>
            </p:cNvPr>
            <p:cNvSpPr/>
            <p:nvPr/>
          </p:nvSpPr>
          <p:spPr>
            <a:xfrm>
              <a:off x="100544" y="936086"/>
              <a:ext cx="8952015" cy="540000"/>
            </a:xfrm>
            <a:prstGeom prst="notchedRightArrow">
              <a:avLst>
                <a:gd name="adj1" fmla="val 5000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ctangle: Rounded Corners 34">
              <a:extLst>
                <a:ext uri="{FF2B5EF4-FFF2-40B4-BE49-F238E27FC236}">
                  <a16:creationId xmlns:a16="http://schemas.microsoft.com/office/drawing/2014/main" id="{C4631C71-7F48-4220-802D-0FC0A7844F57}"/>
                </a:ext>
              </a:extLst>
            </p:cNvPr>
            <p:cNvSpPr/>
            <p:nvPr/>
          </p:nvSpPr>
          <p:spPr>
            <a:xfrm>
              <a:off x="1797745" y="936086"/>
              <a:ext cx="900000" cy="540000"/>
            </a:xfrm>
            <a:prstGeom prst="roundRect">
              <a:avLst>
                <a:gd name="adj" fmla="val 81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Udviklings-leverance 1</a:t>
              </a:r>
            </a:p>
          </p:txBody>
        </p:sp>
        <p:grpSp>
          <p:nvGrpSpPr>
            <p:cNvPr id="36" name="Group 35">
              <a:extLst>
                <a:ext uri="{FF2B5EF4-FFF2-40B4-BE49-F238E27FC236}">
                  <a16:creationId xmlns:a16="http://schemas.microsoft.com/office/drawing/2014/main" id="{03BB0545-8A02-4EDD-8B69-6215D398E47A}"/>
                </a:ext>
              </a:extLst>
            </p:cNvPr>
            <p:cNvGrpSpPr/>
            <p:nvPr/>
          </p:nvGrpSpPr>
          <p:grpSpPr>
            <a:xfrm>
              <a:off x="411582" y="810086"/>
              <a:ext cx="1152000" cy="792000"/>
              <a:chOff x="251460" y="720000"/>
              <a:chExt cx="1152000" cy="792000"/>
            </a:xfrm>
          </p:grpSpPr>
          <p:sp>
            <p:nvSpPr>
              <p:cNvPr id="135" name="Rectangle 134">
                <a:extLst>
                  <a:ext uri="{FF2B5EF4-FFF2-40B4-BE49-F238E27FC236}">
                    <a16:creationId xmlns:a16="http://schemas.microsoft.com/office/drawing/2014/main" id="{BDC420B2-8C43-4042-8933-38616AE3B539}"/>
                  </a:ext>
                </a:extLst>
              </p:cNvPr>
              <p:cNvSpPr/>
              <p:nvPr/>
            </p:nvSpPr>
            <p:spPr>
              <a:xfrm>
                <a:off x="251460" y="828000"/>
                <a:ext cx="1152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solidFill>
                      <a:schemeClr val="tx1"/>
                    </a:solidFill>
                  </a:rPr>
                  <a:t>Nuværende</a:t>
                </a:r>
              </a:p>
              <a:p>
                <a:pPr algn="ctr"/>
                <a:r>
                  <a:rPr lang="da-DK" sz="900" dirty="0">
                    <a:solidFill>
                      <a:schemeClr val="tx1"/>
                    </a:solidFill>
                  </a:rPr>
                  <a:t>Datafordeler</a:t>
                </a:r>
              </a:p>
            </p:txBody>
          </p:sp>
          <p:sp>
            <p:nvSpPr>
              <p:cNvPr id="136" name="Rectangle 135">
                <a:extLst>
                  <a:ext uri="{FF2B5EF4-FFF2-40B4-BE49-F238E27FC236}">
                    <a16:creationId xmlns:a16="http://schemas.microsoft.com/office/drawing/2014/main" id="{C1777541-3147-415F-9DB6-40DCBD495B57}"/>
                  </a:ext>
                </a:extLst>
              </p:cNvPr>
              <p:cNvSpPr/>
              <p:nvPr/>
            </p:nvSpPr>
            <p:spPr>
              <a:xfrm>
                <a:off x="251460" y="720000"/>
                <a:ext cx="1152000" cy="7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chemeClr val="tx1"/>
                  </a:solidFill>
                </a:endParaRPr>
              </a:p>
            </p:txBody>
          </p:sp>
          <p:sp>
            <p:nvSpPr>
              <p:cNvPr id="137" name="Rectangle 136">
                <a:extLst>
                  <a:ext uri="{FF2B5EF4-FFF2-40B4-BE49-F238E27FC236}">
                    <a16:creationId xmlns:a16="http://schemas.microsoft.com/office/drawing/2014/main" id="{08E947B6-C40E-40A6-92B7-7437CFE63667}"/>
                  </a:ext>
                </a:extLst>
              </p:cNvPr>
              <p:cNvSpPr/>
              <p:nvPr/>
            </p:nvSpPr>
            <p:spPr>
              <a:xfrm>
                <a:off x="251460" y="1440000"/>
                <a:ext cx="1152000" cy="7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chemeClr val="tx1"/>
                  </a:solidFill>
                </a:endParaRPr>
              </a:p>
            </p:txBody>
          </p:sp>
        </p:grpSp>
        <p:sp>
          <p:nvSpPr>
            <p:cNvPr id="37" name="Rectangle: Rounded Corners 36">
              <a:extLst>
                <a:ext uri="{FF2B5EF4-FFF2-40B4-BE49-F238E27FC236}">
                  <a16:creationId xmlns:a16="http://schemas.microsoft.com/office/drawing/2014/main" id="{9C333E19-3460-4DB4-858A-5D34493F10BD}"/>
                </a:ext>
              </a:extLst>
            </p:cNvPr>
            <p:cNvSpPr/>
            <p:nvPr/>
          </p:nvSpPr>
          <p:spPr>
            <a:xfrm>
              <a:off x="2931908" y="936086"/>
              <a:ext cx="900000" cy="540000"/>
            </a:xfrm>
            <a:prstGeom prst="roundRect">
              <a:avLst>
                <a:gd name="adj" fmla="val 8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Udviklings-leverance 2</a:t>
              </a:r>
            </a:p>
          </p:txBody>
        </p:sp>
        <p:sp>
          <p:nvSpPr>
            <p:cNvPr id="51" name="Rectangle: Rounded Corners 50">
              <a:extLst>
                <a:ext uri="{FF2B5EF4-FFF2-40B4-BE49-F238E27FC236}">
                  <a16:creationId xmlns:a16="http://schemas.microsoft.com/office/drawing/2014/main" id="{42EDC585-6458-46B8-B41F-4AE6365CF8E4}"/>
                </a:ext>
              </a:extLst>
            </p:cNvPr>
            <p:cNvSpPr/>
            <p:nvPr/>
          </p:nvSpPr>
          <p:spPr>
            <a:xfrm>
              <a:off x="4066071" y="936086"/>
              <a:ext cx="900000" cy="540000"/>
            </a:xfrm>
            <a:prstGeom prst="roundRect">
              <a:avLst>
                <a:gd name="adj" fmla="val 81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Udviklings-leverance 3</a:t>
              </a:r>
            </a:p>
          </p:txBody>
        </p:sp>
        <p:sp>
          <p:nvSpPr>
            <p:cNvPr id="52" name="Rectangle: Rounded Corners 51">
              <a:extLst>
                <a:ext uri="{FF2B5EF4-FFF2-40B4-BE49-F238E27FC236}">
                  <a16:creationId xmlns:a16="http://schemas.microsoft.com/office/drawing/2014/main" id="{2EE24BE0-3BFA-4F4B-8837-667219A76E9F}"/>
                </a:ext>
              </a:extLst>
            </p:cNvPr>
            <p:cNvSpPr/>
            <p:nvPr/>
          </p:nvSpPr>
          <p:spPr>
            <a:xfrm>
              <a:off x="5200234" y="936086"/>
              <a:ext cx="900000" cy="540000"/>
            </a:xfrm>
            <a:prstGeom prst="roundRect">
              <a:avLst>
                <a:gd name="adj" fmla="val 813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Udviklings-leverance 4</a:t>
              </a:r>
            </a:p>
          </p:txBody>
        </p:sp>
        <p:grpSp>
          <p:nvGrpSpPr>
            <p:cNvPr id="53" name="Group 52">
              <a:extLst>
                <a:ext uri="{FF2B5EF4-FFF2-40B4-BE49-F238E27FC236}">
                  <a16:creationId xmlns:a16="http://schemas.microsoft.com/office/drawing/2014/main" id="{C0325FA3-69BB-400C-9566-0B87601A596C}"/>
                </a:ext>
              </a:extLst>
            </p:cNvPr>
            <p:cNvGrpSpPr/>
            <p:nvPr/>
          </p:nvGrpSpPr>
          <p:grpSpPr>
            <a:xfrm>
              <a:off x="6334397" y="810086"/>
              <a:ext cx="1152000" cy="792000"/>
              <a:chOff x="7099450" y="697007"/>
              <a:chExt cx="1152000" cy="792000"/>
            </a:xfrm>
          </p:grpSpPr>
          <p:sp>
            <p:nvSpPr>
              <p:cNvPr id="132" name="Rectangle 131">
                <a:extLst>
                  <a:ext uri="{FF2B5EF4-FFF2-40B4-BE49-F238E27FC236}">
                    <a16:creationId xmlns:a16="http://schemas.microsoft.com/office/drawing/2014/main" id="{7372221F-852D-4632-9E70-AC6589B4F90C}"/>
                  </a:ext>
                </a:extLst>
              </p:cNvPr>
              <p:cNvSpPr/>
              <p:nvPr/>
            </p:nvSpPr>
            <p:spPr>
              <a:xfrm>
                <a:off x="7207450" y="697007"/>
                <a:ext cx="936000" cy="7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dirty="0"/>
                  <a:t>Moderniseret</a:t>
                </a:r>
              </a:p>
              <a:p>
                <a:pPr algn="ctr"/>
                <a:r>
                  <a:rPr lang="da-DK" sz="900" dirty="0"/>
                  <a:t>Datafordeler</a:t>
                </a:r>
              </a:p>
            </p:txBody>
          </p:sp>
          <p:sp>
            <p:nvSpPr>
              <p:cNvPr id="133" name="Rectangle 132">
                <a:extLst>
                  <a:ext uri="{FF2B5EF4-FFF2-40B4-BE49-F238E27FC236}">
                    <a16:creationId xmlns:a16="http://schemas.microsoft.com/office/drawing/2014/main" id="{CC89B61B-E4FC-49A9-86BE-0290534C48E4}"/>
                  </a:ext>
                </a:extLst>
              </p:cNvPr>
              <p:cNvSpPr/>
              <p:nvPr/>
            </p:nvSpPr>
            <p:spPr>
              <a:xfrm flipH="1">
                <a:off x="7099450" y="697007"/>
                <a:ext cx="72000" cy="7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p>
            </p:txBody>
          </p:sp>
          <p:sp>
            <p:nvSpPr>
              <p:cNvPr id="134" name="Rectangle 133">
                <a:extLst>
                  <a:ext uri="{FF2B5EF4-FFF2-40B4-BE49-F238E27FC236}">
                    <a16:creationId xmlns:a16="http://schemas.microsoft.com/office/drawing/2014/main" id="{8F537D6C-81BE-47E9-952D-386CB601FEF8}"/>
                  </a:ext>
                </a:extLst>
              </p:cNvPr>
              <p:cNvSpPr/>
              <p:nvPr/>
            </p:nvSpPr>
            <p:spPr>
              <a:xfrm>
                <a:off x="8179450" y="697007"/>
                <a:ext cx="72000" cy="79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p>
            </p:txBody>
          </p:sp>
        </p:grpSp>
        <p:grpSp>
          <p:nvGrpSpPr>
            <p:cNvPr id="54" name="Group 53">
              <a:extLst>
                <a:ext uri="{FF2B5EF4-FFF2-40B4-BE49-F238E27FC236}">
                  <a16:creationId xmlns:a16="http://schemas.microsoft.com/office/drawing/2014/main" id="{AAB72AD0-3F15-46F0-A41A-BE0FCB5CF5C1}"/>
                </a:ext>
              </a:extLst>
            </p:cNvPr>
            <p:cNvGrpSpPr/>
            <p:nvPr/>
          </p:nvGrpSpPr>
          <p:grpSpPr>
            <a:xfrm>
              <a:off x="1795439" y="1692154"/>
              <a:ext cx="4304795" cy="2346451"/>
              <a:chOff x="1795439" y="1688085"/>
              <a:chExt cx="4304795" cy="2346451"/>
            </a:xfrm>
          </p:grpSpPr>
          <p:grpSp>
            <p:nvGrpSpPr>
              <p:cNvPr id="90" name="Group 89">
                <a:extLst>
                  <a:ext uri="{FF2B5EF4-FFF2-40B4-BE49-F238E27FC236}">
                    <a16:creationId xmlns:a16="http://schemas.microsoft.com/office/drawing/2014/main" id="{9D581805-C5AE-4D5E-9F45-5488244AF835}"/>
                  </a:ext>
                </a:extLst>
              </p:cNvPr>
              <p:cNvGrpSpPr/>
              <p:nvPr/>
            </p:nvGrpSpPr>
            <p:grpSpPr>
              <a:xfrm>
                <a:off x="1795439" y="1688085"/>
                <a:ext cx="900000" cy="540000"/>
                <a:chOff x="2213256" y="1927860"/>
                <a:chExt cx="996960" cy="540000"/>
              </a:xfrm>
            </p:grpSpPr>
            <p:sp>
              <p:nvSpPr>
                <p:cNvPr id="130" name="Rectangle 129">
                  <a:extLst>
                    <a:ext uri="{FF2B5EF4-FFF2-40B4-BE49-F238E27FC236}">
                      <a16:creationId xmlns:a16="http://schemas.microsoft.com/office/drawing/2014/main" id="{962A22FE-CAD6-4988-8A8A-6B845301757B}"/>
                    </a:ext>
                  </a:extLst>
                </p:cNvPr>
                <p:cNvSpPr/>
                <p:nvPr/>
              </p:nvSpPr>
              <p:spPr>
                <a:xfrm>
                  <a:off x="2274216"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Moderne REST-Tjenester</a:t>
                  </a:r>
                </a:p>
              </p:txBody>
            </p:sp>
            <p:sp>
              <p:nvSpPr>
                <p:cNvPr id="131" name="Rectangle 130">
                  <a:extLst>
                    <a:ext uri="{FF2B5EF4-FFF2-40B4-BE49-F238E27FC236}">
                      <a16:creationId xmlns:a16="http://schemas.microsoft.com/office/drawing/2014/main" id="{F0E63882-AF4A-4303-B970-369DCEC6EA1E}"/>
                    </a:ext>
                  </a:extLst>
                </p:cNvPr>
                <p:cNvSpPr/>
                <p:nvPr/>
              </p:nvSpPr>
              <p:spPr>
                <a:xfrm>
                  <a:off x="2213256" y="1927860"/>
                  <a:ext cx="762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1" name="Group 90">
                <a:extLst>
                  <a:ext uri="{FF2B5EF4-FFF2-40B4-BE49-F238E27FC236}">
                    <a16:creationId xmlns:a16="http://schemas.microsoft.com/office/drawing/2014/main" id="{B6564A22-BE66-4B62-A6F0-49F4E873A5A2}"/>
                  </a:ext>
                </a:extLst>
              </p:cNvPr>
              <p:cNvGrpSpPr/>
              <p:nvPr/>
            </p:nvGrpSpPr>
            <p:grpSpPr>
              <a:xfrm>
                <a:off x="1795439" y="2290235"/>
                <a:ext cx="900000" cy="540000"/>
                <a:chOff x="2213256" y="2644140"/>
                <a:chExt cx="996960" cy="540000"/>
              </a:xfrm>
            </p:grpSpPr>
            <p:sp>
              <p:nvSpPr>
                <p:cNvPr id="128" name="Rectangle 127">
                  <a:extLst>
                    <a:ext uri="{FF2B5EF4-FFF2-40B4-BE49-F238E27FC236}">
                      <a16:creationId xmlns:a16="http://schemas.microsoft.com/office/drawing/2014/main" id="{4E6BDA74-B2FD-4190-9EC2-8B5609FF9C07}"/>
                    </a:ext>
                  </a:extLst>
                </p:cNvPr>
                <p:cNvSpPr/>
                <p:nvPr/>
              </p:nvSpPr>
              <p:spPr>
                <a:xfrm>
                  <a:off x="2274216" y="264414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Nutidsdatabase med aktuelle data</a:t>
                  </a:r>
                </a:p>
              </p:txBody>
            </p:sp>
            <p:sp>
              <p:nvSpPr>
                <p:cNvPr id="129" name="Rectangle 128">
                  <a:extLst>
                    <a:ext uri="{FF2B5EF4-FFF2-40B4-BE49-F238E27FC236}">
                      <a16:creationId xmlns:a16="http://schemas.microsoft.com/office/drawing/2014/main" id="{459D08BF-3352-445D-AC74-85FFFF4B5F4B}"/>
                    </a:ext>
                  </a:extLst>
                </p:cNvPr>
                <p:cNvSpPr/>
                <p:nvPr/>
              </p:nvSpPr>
              <p:spPr>
                <a:xfrm>
                  <a:off x="2213256" y="2644140"/>
                  <a:ext cx="762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2" name="Group 91">
                <a:extLst>
                  <a:ext uri="{FF2B5EF4-FFF2-40B4-BE49-F238E27FC236}">
                    <a16:creationId xmlns:a16="http://schemas.microsoft.com/office/drawing/2014/main" id="{39EF46B3-FED4-4C4C-921F-EEF73DAC8144}"/>
                  </a:ext>
                </a:extLst>
              </p:cNvPr>
              <p:cNvGrpSpPr/>
              <p:nvPr/>
            </p:nvGrpSpPr>
            <p:grpSpPr>
              <a:xfrm>
                <a:off x="1795439" y="2892385"/>
                <a:ext cx="900000" cy="540000"/>
                <a:chOff x="2213256" y="3360420"/>
                <a:chExt cx="996960" cy="540000"/>
              </a:xfrm>
            </p:grpSpPr>
            <p:sp>
              <p:nvSpPr>
                <p:cNvPr id="126" name="Rectangle 125">
                  <a:extLst>
                    <a:ext uri="{FF2B5EF4-FFF2-40B4-BE49-F238E27FC236}">
                      <a16:creationId xmlns:a16="http://schemas.microsoft.com/office/drawing/2014/main" id="{6AEA7598-2427-4019-A370-77E0A28D46A5}"/>
                    </a:ext>
                  </a:extLst>
                </p:cNvPr>
                <p:cNvSpPr/>
                <p:nvPr/>
              </p:nvSpPr>
              <p:spPr>
                <a:xfrm>
                  <a:off x="2274216" y="336042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Stabil og robust modulær IT-arkitektur</a:t>
                  </a:r>
                </a:p>
              </p:txBody>
            </p:sp>
            <p:sp>
              <p:nvSpPr>
                <p:cNvPr id="127" name="Rectangle 126">
                  <a:extLst>
                    <a:ext uri="{FF2B5EF4-FFF2-40B4-BE49-F238E27FC236}">
                      <a16:creationId xmlns:a16="http://schemas.microsoft.com/office/drawing/2014/main" id="{AB315BCB-3B7A-4342-B905-2F4E3E3886AA}"/>
                    </a:ext>
                  </a:extLst>
                </p:cNvPr>
                <p:cNvSpPr/>
                <p:nvPr/>
              </p:nvSpPr>
              <p:spPr>
                <a:xfrm>
                  <a:off x="2213256" y="3360420"/>
                  <a:ext cx="762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3" name="Group 92">
                <a:extLst>
                  <a:ext uri="{FF2B5EF4-FFF2-40B4-BE49-F238E27FC236}">
                    <a16:creationId xmlns:a16="http://schemas.microsoft.com/office/drawing/2014/main" id="{F4039597-40D4-4741-ACE4-A1150A7A1D33}"/>
                  </a:ext>
                </a:extLst>
              </p:cNvPr>
              <p:cNvGrpSpPr/>
              <p:nvPr/>
            </p:nvGrpSpPr>
            <p:grpSpPr>
              <a:xfrm>
                <a:off x="1795439" y="3494535"/>
                <a:ext cx="900000" cy="540000"/>
                <a:chOff x="2213256" y="4137660"/>
                <a:chExt cx="996960" cy="540000"/>
              </a:xfrm>
            </p:grpSpPr>
            <p:sp>
              <p:nvSpPr>
                <p:cNvPr id="124" name="Rectangle 123">
                  <a:extLst>
                    <a:ext uri="{FF2B5EF4-FFF2-40B4-BE49-F238E27FC236}">
                      <a16:creationId xmlns:a16="http://schemas.microsoft.com/office/drawing/2014/main" id="{7E122FC9-C4CF-439B-B1F7-B89D954AB13C}"/>
                    </a:ext>
                  </a:extLst>
                </p:cNvPr>
                <p:cNvSpPr/>
                <p:nvPr/>
              </p:nvSpPr>
              <p:spPr>
                <a:xfrm>
                  <a:off x="2274216" y="41376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a:solidFill>
                        <a:schemeClr val="tx1"/>
                      </a:solidFill>
                    </a:rPr>
                    <a:t>Øget bruger-venlighed for dokumentation</a:t>
                  </a:r>
                </a:p>
              </p:txBody>
            </p:sp>
            <p:sp>
              <p:nvSpPr>
                <p:cNvPr id="125" name="Rectangle 124">
                  <a:extLst>
                    <a:ext uri="{FF2B5EF4-FFF2-40B4-BE49-F238E27FC236}">
                      <a16:creationId xmlns:a16="http://schemas.microsoft.com/office/drawing/2014/main" id="{87CAD96D-49CB-4709-9281-91A7E36B68AC}"/>
                    </a:ext>
                  </a:extLst>
                </p:cNvPr>
                <p:cNvSpPr/>
                <p:nvPr/>
              </p:nvSpPr>
              <p:spPr>
                <a:xfrm>
                  <a:off x="2213256" y="4137660"/>
                  <a:ext cx="762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4" name="Group 93">
                <a:extLst>
                  <a:ext uri="{FF2B5EF4-FFF2-40B4-BE49-F238E27FC236}">
                    <a16:creationId xmlns:a16="http://schemas.microsoft.com/office/drawing/2014/main" id="{32E896D7-CFB5-48D8-81D5-33B391013D61}"/>
                  </a:ext>
                </a:extLst>
              </p:cNvPr>
              <p:cNvGrpSpPr/>
              <p:nvPr/>
            </p:nvGrpSpPr>
            <p:grpSpPr>
              <a:xfrm>
                <a:off x="2931908" y="1688086"/>
                <a:ext cx="900000" cy="540000"/>
                <a:chOff x="3406992" y="1927860"/>
                <a:chExt cx="996960" cy="540000"/>
              </a:xfrm>
            </p:grpSpPr>
            <p:sp>
              <p:nvSpPr>
                <p:cNvPr id="122" name="Rectangle 121">
                  <a:extLst>
                    <a:ext uri="{FF2B5EF4-FFF2-40B4-BE49-F238E27FC236}">
                      <a16:creationId xmlns:a16="http://schemas.microsoft.com/office/drawing/2014/main" id="{75C3E237-4211-4258-AA43-EA486CA4AD6E}"/>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Moderne Hændelser</a:t>
                  </a:r>
                </a:p>
              </p:txBody>
            </p:sp>
            <p:sp>
              <p:nvSpPr>
                <p:cNvPr id="123" name="Rectangle 122">
                  <a:extLst>
                    <a:ext uri="{FF2B5EF4-FFF2-40B4-BE49-F238E27FC236}">
                      <a16:creationId xmlns:a16="http://schemas.microsoft.com/office/drawing/2014/main" id="{10AB1EA2-E455-4693-8526-59D2EB0A5CF1}"/>
                    </a:ext>
                  </a:extLst>
                </p:cNvPr>
                <p:cNvSpPr/>
                <p:nvPr/>
              </p:nvSpPr>
              <p:spPr>
                <a:xfrm>
                  <a:off x="3406992" y="1927860"/>
                  <a:ext cx="762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5" name="Group 94">
                <a:extLst>
                  <a:ext uri="{FF2B5EF4-FFF2-40B4-BE49-F238E27FC236}">
                    <a16:creationId xmlns:a16="http://schemas.microsoft.com/office/drawing/2014/main" id="{A0FE74DD-601F-4175-97DB-6A9C8D25E0C9}"/>
                  </a:ext>
                </a:extLst>
              </p:cNvPr>
              <p:cNvGrpSpPr/>
              <p:nvPr/>
            </p:nvGrpSpPr>
            <p:grpSpPr>
              <a:xfrm>
                <a:off x="2931908" y="2290236"/>
                <a:ext cx="900000" cy="540000"/>
                <a:chOff x="3406992" y="1927860"/>
                <a:chExt cx="996960" cy="540000"/>
              </a:xfrm>
            </p:grpSpPr>
            <p:sp>
              <p:nvSpPr>
                <p:cNvPr id="120" name="Rectangle 119">
                  <a:extLst>
                    <a:ext uri="{FF2B5EF4-FFF2-40B4-BE49-F238E27FC236}">
                      <a16:creationId xmlns:a16="http://schemas.microsoft.com/office/drawing/2014/main" id="{CF650F6E-ACD8-413C-8F29-7C1DA741F842}"/>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Forbedring og effektivisering af sikkerhed </a:t>
                  </a:r>
                </a:p>
              </p:txBody>
            </p:sp>
            <p:sp>
              <p:nvSpPr>
                <p:cNvPr id="121" name="Rectangle 120">
                  <a:extLst>
                    <a:ext uri="{FF2B5EF4-FFF2-40B4-BE49-F238E27FC236}">
                      <a16:creationId xmlns:a16="http://schemas.microsoft.com/office/drawing/2014/main" id="{86B4F80C-4A48-438C-8336-4B55FF894EED}"/>
                    </a:ext>
                  </a:extLst>
                </p:cNvPr>
                <p:cNvSpPr/>
                <p:nvPr/>
              </p:nvSpPr>
              <p:spPr>
                <a:xfrm>
                  <a:off x="3406992" y="1927860"/>
                  <a:ext cx="762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6" name="Group 95">
                <a:extLst>
                  <a:ext uri="{FF2B5EF4-FFF2-40B4-BE49-F238E27FC236}">
                    <a16:creationId xmlns:a16="http://schemas.microsoft.com/office/drawing/2014/main" id="{52A03958-C79E-4002-813A-E1BCB33752AF}"/>
                  </a:ext>
                </a:extLst>
              </p:cNvPr>
              <p:cNvGrpSpPr/>
              <p:nvPr/>
            </p:nvGrpSpPr>
            <p:grpSpPr>
              <a:xfrm>
                <a:off x="2931908" y="2892386"/>
                <a:ext cx="900000" cy="540000"/>
                <a:chOff x="3406992" y="1927860"/>
                <a:chExt cx="996960" cy="540000"/>
              </a:xfrm>
            </p:grpSpPr>
            <p:sp>
              <p:nvSpPr>
                <p:cNvPr id="118" name="Rectangle 117">
                  <a:extLst>
                    <a:ext uri="{FF2B5EF4-FFF2-40B4-BE49-F238E27FC236}">
                      <a16:creationId xmlns:a16="http://schemas.microsoft.com/office/drawing/2014/main" id="{51368A5E-1584-4D58-BC1E-8BF8A6161B88}"/>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Optimering af funktionalitet til selvbetjening</a:t>
                  </a:r>
                </a:p>
              </p:txBody>
            </p:sp>
            <p:sp>
              <p:nvSpPr>
                <p:cNvPr id="119" name="Rectangle 118">
                  <a:extLst>
                    <a:ext uri="{FF2B5EF4-FFF2-40B4-BE49-F238E27FC236}">
                      <a16:creationId xmlns:a16="http://schemas.microsoft.com/office/drawing/2014/main" id="{B754A2A1-E219-461A-92B5-D9E50CE54AC5}"/>
                    </a:ext>
                  </a:extLst>
                </p:cNvPr>
                <p:cNvSpPr/>
                <p:nvPr/>
              </p:nvSpPr>
              <p:spPr>
                <a:xfrm>
                  <a:off x="3406992" y="1927860"/>
                  <a:ext cx="76200" cy="54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7" name="Group 96">
                <a:extLst>
                  <a:ext uri="{FF2B5EF4-FFF2-40B4-BE49-F238E27FC236}">
                    <a16:creationId xmlns:a16="http://schemas.microsoft.com/office/drawing/2014/main" id="{4E0CC1E4-70DB-42CD-9B28-B9BCE3662D12}"/>
                  </a:ext>
                </a:extLst>
              </p:cNvPr>
              <p:cNvGrpSpPr/>
              <p:nvPr/>
            </p:nvGrpSpPr>
            <p:grpSpPr>
              <a:xfrm>
                <a:off x="4066071" y="1688086"/>
                <a:ext cx="900000" cy="540000"/>
                <a:chOff x="3406992" y="1927860"/>
                <a:chExt cx="996960" cy="540000"/>
              </a:xfrm>
            </p:grpSpPr>
            <p:sp>
              <p:nvSpPr>
                <p:cNvPr id="116" name="Rectangle 115">
                  <a:extLst>
                    <a:ext uri="{FF2B5EF4-FFF2-40B4-BE49-F238E27FC236}">
                      <a16:creationId xmlns:a16="http://schemas.microsoft.com/office/drawing/2014/main" id="{4CEB86CE-3AFB-4331-93EA-2BD6710C15FD}"/>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Optimering af distribution af geodata</a:t>
                  </a:r>
                </a:p>
              </p:txBody>
            </p:sp>
            <p:sp>
              <p:nvSpPr>
                <p:cNvPr id="117" name="Rectangle 116">
                  <a:extLst>
                    <a:ext uri="{FF2B5EF4-FFF2-40B4-BE49-F238E27FC236}">
                      <a16:creationId xmlns:a16="http://schemas.microsoft.com/office/drawing/2014/main" id="{DE0A4AB3-5EC9-46CD-BC06-CC57B77E78AD}"/>
                    </a:ext>
                  </a:extLst>
                </p:cNvPr>
                <p:cNvSpPr/>
                <p:nvPr/>
              </p:nvSpPr>
              <p:spPr>
                <a:xfrm>
                  <a:off x="3406992" y="1927860"/>
                  <a:ext cx="762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8" name="Group 97">
                <a:extLst>
                  <a:ext uri="{FF2B5EF4-FFF2-40B4-BE49-F238E27FC236}">
                    <a16:creationId xmlns:a16="http://schemas.microsoft.com/office/drawing/2014/main" id="{B99589F1-5B29-4706-8D32-74F06D4CD51C}"/>
                  </a:ext>
                </a:extLst>
              </p:cNvPr>
              <p:cNvGrpSpPr/>
              <p:nvPr/>
            </p:nvGrpSpPr>
            <p:grpSpPr>
              <a:xfrm>
                <a:off x="4066071" y="2290236"/>
                <a:ext cx="900000" cy="540000"/>
                <a:chOff x="3406992" y="1927860"/>
                <a:chExt cx="996960" cy="540000"/>
              </a:xfrm>
            </p:grpSpPr>
            <p:sp>
              <p:nvSpPr>
                <p:cNvPr id="114" name="Rectangle 113">
                  <a:extLst>
                    <a:ext uri="{FF2B5EF4-FFF2-40B4-BE49-F238E27FC236}">
                      <a16:creationId xmlns:a16="http://schemas.microsoft.com/office/drawing/2014/main" id="{525B444D-E57D-4602-BA32-76DD98D7669D}"/>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Optimering af løbende indlæsning af data</a:t>
                  </a:r>
                </a:p>
              </p:txBody>
            </p:sp>
            <p:sp>
              <p:nvSpPr>
                <p:cNvPr id="115" name="Rectangle 114">
                  <a:extLst>
                    <a:ext uri="{FF2B5EF4-FFF2-40B4-BE49-F238E27FC236}">
                      <a16:creationId xmlns:a16="http://schemas.microsoft.com/office/drawing/2014/main" id="{100C3635-038D-4E96-86F2-1B24D0C28BA2}"/>
                    </a:ext>
                  </a:extLst>
                </p:cNvPr>
                <p:cNvSpPr/>
                <p:nvPr/>
              </p:nvSpPr>
              <p:spPr>
                <a:xfrm>
                  <a:off x="3406992" y="1927860"/>
                  <a:ext cx="762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9" name="Group 98">
                <a:extLst>
                  <a:ext uri="{FF2B5EF4-FFF2-40B4-BE49-F238E27FC236}">
                    <a16:creationId xmlns:a16="http://schemas.microsoft.com/office/drawing/2014/main" id="{5BC13EF6-11D0-4B82-A40E-EECF0CDAD2BE}"/>
                  </a:ext>
                </a:extLst>
              </p:cNvPr>
              <p:cNvGrpSpPr/>
              <p:nvPr/>
            </p:nvGrpSpPr>
            <p:grpSpPr>
              <a:xfrm>
                <a:off x="4066071" y="2892386"/>
                <a:ext cx="900000" cy="540000"/>
                <a:chOff x="3406992" y="1927860"/>
                <a:chExt cx="996960" cy="540000"/>
              </a:xfrm>
            </p:grpSpPr>
            <p:sp>
              <p:nvSpPr>
                <p:cNvPr id="112" name="Rectangle 111">
                  <a:extLst>
                    <a:ext uri="{FF2B5EF4-FFF2-40B4-BE49-F238E27FC236}">
                      <a16:creationId xmlns:a16="http://schemas.microsoft.com/office/drawing/2014/main" id="{B4E2B64B-04A4-43D7-91BC-4ADAC8BFAF21}"/>
                    </a:ext>
                  </a:extLst>
                </p:cNvPr>
                <p:cNvSpPr/>
                <p:nvPr/>
              </p:nvSpPr>
              <p:spPr>
                <a:xfrm>
                  <a:off x="3467952"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Optimering af totalindlæsning og datamodel-ændringer</a:t>
                  </a:r>
                </a:p>
              </p:txBody>
            </p:sp>
            <p:sp>
              <p:nvSpPr>
                <p:cNvPr id="113" name="Rectangle 112">
                  <a:extLst>
                    <a:ext uri="{FF2B5EF4-FFF2-40B4-BE49-F238E27FC236}">
                      <a16:creationId xmlns:a16="http://schemas.microsoft.com/office/drawing/2014/main" id="{8298F487-CBB0-4136-8204-6B5B69AF11F4}"/>
                    </a:ext>
                  </a:extLst>
                </p:cNvPr>
                <p:cNvSpPr/>
                <p:nvPr/>
              </p:nvSpPr>
              <p:spPr>
                <a:xfrm>
                  <a:off x="3406992" y="1927860"/>
                  <a:ext cx="762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100" name="Group 99">
                <a:extLst>
                  <a:ext uri="{FF2B5EF4-FFF2-40B4-BE49-F238E27FC236}">
                    <a16:creationId xmlns:a16="http://schemas.microsoft.com/office/drawing/2014/main" id="{B926DE27-9771-4B87-B071-D3E4A220BF76}"/>
                  </a:ext>
                </a:extLst>
              </p:cNvPr>
              <p:cNvGrpSpPr/>
              <p:nvPr/>
            </p:nvGrpSpPr>
            <p:grpSpPr>
              <a:xfrm>
                <a:off x="5200234" y="1688086"/>
                <a:ext cx="900000" cy="540000"/>
                <a:chOff x="2213256" y="1927860"/>
                <a:chExt cx="996960" cy="540000"/>
              </a:xfrm>
            </p:grpSpPr>
            <p:sp>
              <p:nvSpPr>
                <p:cNvPr id="110" name="Rectangle 109">
                  <a:extLst>
                    <a:ext uri="{FF2B5EF4-FFF2-40B4-BE49-F238E27FC236}">
                      <a16:creationId xmlns:a16="http://schemas.microsoft.com/office/drawing/2014/main" id="{F0F554B3-5A91-4462-B069-0FC723417CA8}"/>
                    </a:ext>
                  </a:extLst>
                </p:cNvPr>
                <p:cNvSpPr/>
                <p:nvPr/>
              </p:nvSpPr>
              <p:spPr>
                <a:xfrm>
                  <a:off x="2274216" y="19278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Moderne Filudtræk</a:t>
                  </a:r>
                </a:p>
              </p:txBody>
            </p:sp>
            <p:sp>
              <p:nvSpPr>
                <p:cNvPr id="111" name="Rectangle 110">
                  <a:extLst>
                    <a:ext uri="{FF2B5EF4-FFF2-40B4-BE49-F238E27FC236}">
                      <a16:creationId xmlns:a16="http://schemas.microsoft.com/office/drawing/2014/main" id="{5F906806-A383-4E1F-B8B8-3260F1FBC900}"/>
                    </a:ext>
                  </a:extLst>
                </p:cNvPr>
                <p:cNvSpPr/>
                <p:nvPr/>
              </p:nvSpPr>
              <p:spPr>
                <a:xfrm>
                  <a:off x="2213256" y="1927860"/>
                  <a:ext cx="76200" cy="5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01" name="Group 100">
                <a:extLst>
                  <a:ext uri="{FF2B5EF4-FFF2-40B4-BE49-F238E27FC236}">
                    <a16:creationId xmlns:a16="http://schemas.microsoft.com/office/drawing/2014/main" id="{06E64498-F7ED-4601-8A1A-B96503ACC420}"/>
                  </a:ext>
                </a:extLst>
              </p:cNvPr>
              <p:cNvGrpSpPr/>
              <p:nvPr/>
            </p:nvGrpSpPr>
            <p:grpSpPr>
              <a:xfrm>
                <a:off x="5200234" y="2290236"/>
                <a:ext cx="900000" cy="540000"/>
                <a:chOff x="2213256" y="2644140"/>
                <a:chExt cx="996960" cy="540000"/>
              </a:xfrm>
            </p:grpSpPr>
            <p:sp>
              <p:nvSpPr>
                <p:cNvPr id="108" name="Rectangle 107">
                  <a:extLst>
                    <a:ext uri="{FF2B5EF4-FFF2-40B4-BE49-F238E27FC236}">
                      <a16:creationId xmlns:a16="http://schemas.microsoft.com/office/drawing/2014/main" id="{AF3056C0-5BB5-4DF1-B231-0738C767BD0E}"/>
                    </a:ext>
                  </a:extLst>
                </p:cNvPr>
                <p:cNvSpPr/>
                <p:nvPr/>
              </p:nvSpPr>
              <p:spPr>
                <a:xfrm>
                  <a:off x="2274216" y="264414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Understøttelse af kopiregistre</a:t>
                  </a:r>
                </a:p>
              </p:txBody>
            </p:sp>
            <p:sp>
              <p:nvSpPr>
                <p:cNvPr id="109" name="Rectangle 108">
                  <a:extLst>
                    <a:ext uri="{FF2B5EF4-FFF2-40B4-BE49-F238E27FC236}">
                      <a16:creationId xmlns:a16="http://schemas.microsoft.com/office/drawing/2014/main" id="{F8970638-A859-4F4F-8FEA-54B04AC6962E}"/>
                    </a:ext>
                  </a:extLst>
                </p:cNvPr>
                <p:cNvSpPr/>
                <p:nvPr/>
              </p:nvSpPr>
              <p:spPr>
                <a:xfrm>
                  <a:off x="2213256" y="2644140"/>
                  <a:ext cx="76200" cy="5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02" name="Group 101">
                <a:extLst>
                  <a:ext uri="{FF2B5EF4-FFF2-40B4-BE49-F238E27FC236}">
                    <a16:creationId xmlns:a16="http://schemas.microsoft.com/office/drawing/2014/main" id="{290A6CBB-CCB8-4802-B633-81712BC04217}"/>
                  </a:ext>
                </a:extLst>
              </p:cNvPr>
              <p:cNvGrpSpPr/>
              <p:nvPr/>
            </p:nvGrpSpPr>
            <p:grpSpPr>
              <a:xfrm>
                <a:off x="5200234" y="2892386"/>
                <a:ext cx="900000" cy="540000"/>
                <a:chOff x="2213256" y="3360420"/>
                <a:chExt cx="996960" cy="540000"/>
              </a:xfrm>
            </p:grpSpPr>
            <p:sp>
              <p:nvSpPr>
                <p:cNvPr id="106" name="Rectangle 105">
                  <a:extLst>
                    <a:ext uri="{FF2B5EF4-FFF2-40B4-BE49-F238E27FC236}">
                      <a16:creationId xmlns:a16="http://schemas.microsoft.com/office/drawing/2014/main" id="{E74EBBC9-1C57-4EA6-9D54-A8D7F1E56D5B}"/>
                    </a:ext>
                  </a:extLst>
                </p:cNvPr>
                <p:cNvSpPr/>
                <p:nvPr/>
              </p:nvSpPr>
              <p:spPr>
                <a:xfrm>
                  <a:off x="2274216" y="336042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Optimering af logning og overvågning</a:t>
                  </a:r>
                </a:p>
              </p:txBody>
            </p:sp>
            <p:sp>
              <p:nvSpPr>
                <p:cNvPr id="107" name="Rectangle 106">
                  <a:extLst>
                    <a:ext uri="{FF2B5EF4-FFF2-40B4-BE49-F238E27FC236}">
                      <a16:creationId xmlns:a16="http://schemas.microsoft.com/office/drawing/2014/main" id="{556C906F-6CF6-4DD4-9BDD-4F19B9D46544}"/>
                    </a:ext>
                  </a:extLst>
                </p:cNvPr>
                <p:cNvSpPr/>
                <p:nvPr/>
              </p:nvSpPr>
              <p:spPr>
                <a:xfrm>
                  <a:off x="2213256" y="3360420"/>
                  <a:ext cx="76200" cy="5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03" name="Group 102">
                <a:extLst>
                  <a:ext uri="{FF2B5EF4-FFF2-40B4-BE49-F238E27FC236}">
                    <a16:creationId xmlns:a16="http://schemas.microsoft.com/office/drawing/2014/main" id="{C09B8FD9-B881-43F9-B90F-EA04FB95F605}"/>
                  </a:ext>
                </a:extLst>
              </p:cNvPr>
              <p:cNvGrpSpPr/>
              <p:nvPr/>
            </p:nvGrpSpPr>
            <p:grpSpPr>
              <a:xfrm>
                <a:off x="5200234" y="3494536"/>
                <a:ext cx="900000" cy="540000"/>
                <a:chOff x="2213256" y="4137660"/>
                <a:chExt cx="996960" cy="540000"/>
              </a:xfrm>
            </p:grpSpPr>
            <p:sp>
              <p:nvSpPr>
                <p:cNvPr id="104" name="Rectangle 103">
                  <a:extLst>
                    <a:ext uri="{FF2B5EF4-FFF2-40B4-BE49-F238E27FC236}">
                      <a16:creationId xmlns:a16="http://schemas.microsoft.com/office/drawing/2014/main" id="{A3743060-C68B-4006-8C44-D7BAD0A56F44}"/>
                    </a:ext>
                  </a:extLst>
                </p:cNvPr>
                <p:cNvSpPr/>
                <p:nvPr/>
              </p:nvSpPr>
              <p:spPr>
                <a:xfrm>
                  <a:off x="2274216" y="4137660"/>
                  <a:ext cx="936000" cy="54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Øget automatisering af test og Testmiljøer</a:t>
                  </a:r>
                </a:p>
              </p:txBody>
            </p:sp>
            <p:sp>
              <p:nvSpPr>
                <p:cNvPr id="105" name="Rectangle 104">
                  <a:extLst>
                    <a:ext uri="{FF2B5EF4-FFF2-40B4-BE49-F238E27FC236}">
                      <a16:creationId xmlns:a16="http://schemas.microsoft.com/office/drawing/2014/main" id="{5A553970-B6AF-4AF6-9DE1-AF4F71F33FE3}"/>
                    </a:ext>
                  </a:extLst>
                </p:cNvPr>
                <p:cNvSpPr/>
                <p:nvPr/>
              </p:nvSpPr>
              <p:spPr>
                <a:xfrm>
                  <a:off x="2213256" y="4137660"/>
                  <a:ext cx="76200" cy="54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nvGrpSpPr>
            <p:cNvPr id="67" name="Group 66">
              <a:extLst>
                <a:ext uri="{FF2B5EF4-FFF2-40B4-BE49-F238E27FC236}">
                  <a16:creationId xmlns:a16="http://schemas.microsoft.com/office/drawing/2014/main" id="{3DBC1EA7-07B7-4031-91DC-E5F39A235F6C}"/>
                </a:ext>
              </a:extLst>
            </p:cNvPr>
            <p:cNvGrpSpPr/>
            <p:nvPr/>
          </p:nvGrpSpPr>
          <p:grpSpPr>
            <a:xfrm>
              <a:off x="7706754" y="1692154"/>
              <a:ext cx="900000" cy="1142150"/>
              <a:chOff x="7667818" y="1863346"/>
              <a:chExt cx="900000" cy="1142150"/>
            </a:xfrm>
          </p:grpSpPr>
          <p:grpSp>
            <p:nvGrpSpPr>
              <p:cNvPr id="84" name="Group 83">
                <a:extLst>
                  <a:ext uri="{FF2B5EF4-FFF2-40B4-BE49-F238E27FC236}">
                    <a16:creationId xmlns:a16="http://schemas.microsoft.com/office/drawing/2014/main" id="{F5597FB2-C4D5-4C93-83A8-1AA54D991DD9}"/>
                  </a:ext>
                </a:extLst>
              </p:cNvPr>
              <p:cNvGrpSpPr/>
              <p:nvPr/>
            </p:nvGrpSpPr>
            <p:grpSpPr>
              <a:xfrm>
                <a:off x="7667818" y="1863346"/>
                <a:ext cx="900000" cy="540000"/>
                <a:chOff x="2213256" y="1927860"/>
                <a:chExt cx="996960" cy="540000"/>
              </a:xfrm>
            </p:grpSpPr>
            <p:sp>
              <p:nvSpPr>
                <p:cNvPr id="88" name="Rectangle 87">
                  <a:extLst>
                    <a:ext uri="{FF2B5EF4-FFF2-40B4-BE49-F238E27FC236}">
                      <a16:creationId xmlns:a16="http://schemas.microsoft.com/office/drawing/2014/main" id="{3987C1CB-3432-4F7C-8E74-A2C0BC7BD0A6}"/>
                    </a:ext>
                  </a:extLst>
                </p:cNvPr>
                <p:cNvSpPr/>
                <p:nvPr/>
              </p:nvSpPr>
              <p:spPr>
                <a:xfrm>
                  <a:off x="2274216" y="1927860"/>
                  <a:ext cx="936000" cy="5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Iterativ videreudvikling</a:t>
                  </a:r>
                </a:p>
              </p:txBody>
            </p:sp>
            <p:sp>
              <p:nvSpPr>
                <p:cNvPr id="89" name="Rectangle 88">
                  <a:extLst>
                    <a:ext uri="{FF2B5EF4-FFF2-40B4-BE49-F238E27FC236}">
                      <a16:creationId xmlns:a16="http://schemas.microsoft.com/office/drawing/2014/main" id="{30AA6D4C-518B-4581-914B-8AE238661311}"/>
                    </a:ext>
                  </a:extLst>
                </p:cNvPr>
                <p:cNvSpPr/>
                <p:nvPr/>
              </p:nvSpPr>
              <p:spPr>
                <a:xfrm>
                  <a:off x="2213256" y="1927860"/>
                  <a:ext cx="76200" cy="54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85" name="Group 84">
                <a:extLst>
                  <a:ext uri="{FF2B5EF4-FFF2-40B4-BE49-F238E27FC236}">
                    <a16:creationId xmlns:a16="http://schemas.microsoft.com/office/drawing/2014/main" id="{9F8CF55C-522B-4552-A36B-CE4760D28E47}"/>
                  </a:ext>
                </a:extLst>
              </p:cNvPr>
              <p:cNvGrpSpPr/>
              <p:nvPr/>
            </p:nvGrpSpPr>
            <p:grpSpPr>
              <a:xfrm>
                <a:off x="7667818" y="2465496"/>
                <a:ext cx="900000" cy="540000"/>
                <a:chOff x="2213256" y="2644140"/>
                <a:chExt cx="996960" cy="540000"/>
              </a:xfrm>
            </p:grpSpPr>
            <p:sp>
              <p:nvSpPr>
                <p:cNvPr id="86" name="Rectangle 85">
                  <a:extLst>
                    <a:ext uri="{FF2B5EF4-FFF2-40B4-BE49-F238E27FC236}">
                      <a16:creationId xmlns:a16="http://schemas.microsoft.com/office/drawing/2014/main" id="{07DD0FE2-B669-4A3A-A3EB-2CBA568649C6}"/>
                    </a:ext>
                  </a:extLst>
                </p:cNvPr>
                <p:cNvSpPr/>
                <p:nvPr/>
              </p:nvSpPr>
              <p:spPr>
                <a:xfrm>
                  <a:off x="2274216" y="2644140"/>
                  <a:ext cx="936000" cy="54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dirty="0">
                      <a:solidFill>
                        <a:schemeClr val="tx1"/>
                      </a:solidFill>
                    </a:rPr>
                    <a:t>Yderligere fremtidige behov</a:t>
                  </a:r>
                </a:p>
              </p:txBody>
            </p:sp>
            <p:sp>
              <p:nvSpPr>
                <p:cNvPr id="87" name="Rectangle 86">
                  <a:extLst>
                    <a:ext uri="{FF2B5EF4-FFF2-40B4-BE49-F238E27FC236}">
                      <a16:creationId xmlns:a16="http://schemas.microsoft.com/office/drawing/2014/main" id="{71624848-9EFC-4502-85A1-6EA98F123755}"/>
                    </a:ext>
                  </a:extLst>
                </p:cNvPr>
                <p:cNvSpPr/>
                <p:nvPr/>
              </p:nvSpPr>
              <p:spPr>
                <a:xfrm>
                  <a:off x="2213256" y="2644140"/>
                  <a:ext cx="76200" cy="54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grpSp>
          <p:nvGrpSpPr>
            <p:cNvPr id="68" name="Group 67">
              <a:extLst>
                <a:ext uri="{FF2B5EF4-FFF2-40B4-BE49-F238E27FC236}">
                  <a16:creationId xmlns:a16="http://schemas.microsoft.com/office/drawing/2014/main" id="{B4209491-6601-4F7A-87F2-EDE895F0371E}"/>
                </a:ext>
              </a:extLst>
            </p:cNvPr>
            <p:cNvGrpSpPr/>
            <p:nvPr/>
          </p:nvGrpSpPr>
          <p:grpSpPr>
            <a:xfrm>
              <a:off x="7717597" y="766929"/>
              <a:ext cx="878314" cy="878314"/>
              <a:chOff x="7628297" y="666871"/>
              <a:chExt cx="878314" cy="878314"/>
            </a:xfrm>
          </p:grpSpPr>
          <p:sp>
            <p:nvSpPr>
              <p:cNvPr id="81" name="Arrow: Circular 80">
                <a:extLst>
                  <a:ext uri="{FF2B5EF4-FFF2-40B4-BE49-F238E27FC236}">
                    <a16:creationId xmlns:a16="http://schemas.microsoft.com/office/drawing/2014/main" id="{955CB8B4-245C-47B9-8C11-6B59C3B35D81}"/>
                  </a:ext>
                </a:extLst>
              </p:cNvPr>
              <p:cNvSpPr/>
              <p:nvPr/>
            </p:nvSpPr>
            <p:spPr>
              <a:xfrm>
                <a:off x="7628297" y="666871"/>
                <a:ext cx="878314" cy="878314"/>
              </a:xfrm>
              <a:prstGeom prst="circularArrow">
                <a:avLst>
                  <a:gd name="adj1" fmla="val 3353"/>
                  <a:gd name="adj2" fmla="val 649332"/>
                  <a:gd name="adj3" fmla="val 20401715"/>
                  <a:gd name="adj4" fmla="val 235095"/>
                  <a:gd name="adj5" fmla="val 543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solidFill>
                    <a:schemeClr val="tx1"/>
                  </a:solidFill>
                </a:endParaRPr>
              </a:p>
            </p:txBody>
          </p:sp>
          <p:sp>
            <p:nvSpPr>
              <p:cNvPr id="82" name="Oval 81">
                <a:extLst>
                  <a:ext uri="{FF2B5EF4-FFF2-40B4-BE49-F238E27FC236}">
                    <a16:creationId xmlns:a16="http://schemas.microsoft.com/office/drawing/2014/main" id="{621D2597-7D17-4F70-B927-202E51340531}"/>
                  </a:ext>
                </a:extLst>
              </p:cNvPr>
              <p:cNvSpPr/>
              <p:nvPr/>
            </p:nvSpPr>
            <p:spPr>
              <a:xfrm>
                <a:off x="7736297" y="774871"/>
                <a:ext cx="662314" cy="66231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p>
            </p:txBody>
          </p:sp>
          <p:sp>
            <p:nvSpPr>
              <p:cNvPr id="83" name="TextBox 82">
                <a:extLst>
                  <a:ext uri="{FF2B5EF4-FFF2-40B4-BE49-F238E27FC236}">
                    <a16:creationId xmlns:a16="http://schemas.microsoft.com/office/drawing/2014/main" id="{561079B1-B9C7-4B5F-9617-9532D9421C34}"/>
                  </a:ext>
                </a:extLst>
              </p:cNvPr>
              <p:cNvSpPr txBox="1"/>
              <p:nvPr/>
            </p:nvSpPr>
            <p:spPr>
              <a:xfrm>
                <a:off x="7815454" y="890028"/>
                <a:ext cx="504000" cy="432000"/>
              </a:xfrm>
              <a:prstGeom prst="rect">
                <a:avLst/>
              </a:prstGeom>
              <a:noFill/>
            </p:spPr>
            <p:txBody>
              <a:bodyPr wrap="square" lIns="0" tIns="0" rIns="0" bIns="0" rtlCol="0">
                <a:noAutofit/>
              </a:bodyPr>
              <a:lstStyle/>
              <a:p>
                <a:pPr algn="ctr"/>
                <a:r>
                  <a:rPr lang="da-DK" sz="900" dirty="0">
                    <a:solidFill>
                      <a:schemeClr val="bg1"/>
                    </a:solidFill>
                  </a:rPr>
                  <a:t>Videre-udviklings-ydelser</a:t>
                </a:r>
              </a:p>
            </p:txBody>
          </p:sp>
        </p:grpSp>
        <p:grpSp>
          <p:nvGrpSpPr>
            <p:cNvPr id="69" name="Group 68">
              <a:extLst>
                <a:ext uri="{FF2B5EF4-FFF2-40B4-BE49-F238E27FC236}">
                  <a16:creationId xmlns:a16="http://schemas.microsoft.com/office/drawing/2014/main" id="{7076A65B-4191-414A-AF70-BB0C4815AA96}"/>
                </a:ext>
              </a:extLst>
            </p:cNvPr>
            <p:cNvGrpSpPr/>
            <p:nvPr/>
          </p:nvGrpSpPr>
          <p:grpSpPr>
            <a:xfrm>
              <a:off x="1787222" y="723628"/>
              <a:ext cx="900000" cy="180000"/>
              <a:chOff x="1795439" y="689858"/>
              <a:chExt cx="900000" cy="180000"/>
            </a:xfrm>
          </p:grpSpPr>
          <p:cxnSp>
            <p:nvCxnSpPr>
              <p:cNvPr id="79" name="Straight Connector 78">
                <a:extLst>
                  <a:ext uri="{FF2B5EF4-FFF2-40B4-BE49-F238E27FC236}">
                    <a16:creationId xmlns:a16="http://schemas.microsoft.com/office/drawing/2014/main" id="{6F8301CC-956A-47C9-B321-89BFA50AA9EF}"/>
                  </a:ext>
                </a:extLst>
              </p:cNvPr>
              <p:cNvCxnSpPr>
                <a:cxnSpLocks/>
              </p:cNvCxnSpPr>
              <p:nvPr/>
            </p:nvCxnSpPr>
            <p:spPr>
              <a:xfrm>
                <a:off x="1795439" y="779858"/>
                <a:ext cx="9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DFFE434F-E64A-426F-B06E-58B9F260F18A}"/>
                  </a:ext>
                </a:extLst>
              </p:cNvPr>
              <p:cNvSpPr txBox="1"/>
              <p:nvPr/>
            </p:nvSpPr>
            <p:spPr>
              <a:xfrm>
                <a:off x="2053014" y="689858"/>
                <a:ext cx="384850" cy="180000"/>
              </a:xfrm>
              <a:prstGeom prst="rect">
                <a:avLst/>
              </a:prstGeom>
              <a:solidFill>
                <a:schemeClr val="bg1"/>
              </a:solidFill>
            </p:spPr>
            <p:txBody>
              <a:bodyPr wrap="square" lIns="0" tIns="0" rIns="0" bIns="0" rtlCol="0" anchor="ctr">
                <a:noAutofit/>
              </a:bodyPr>
              <a:lstStyle/>
              <a:p>
                <a:pPr algn="ctr"/>
                <a:r>
                  <a:rPr lang="da-DK" sz="800" dirty="0"/>
                  <a:t>20 uger</a:t>
                </a:r>
              </a:p>
            </p:txBody>
          </p:sp>
        </p:grpSp>
        <p:grpSp>
          <p:nvGrpSpPr>
            <p:cNvPr id="70" name="Group 69">
              <a:extLst>
                <a:ext uri="{FF2B5EF4-FFF2-40B4-BE49-F238E27FC236}">
                  <a16:creationId xmlns:a16="http://schemas.microsoft.com/office/drawing/2014/main" id="{E09E8892-1FB6-49CC-B451-63E4F1707168}"/>
                </a:ext>
              </a:extLst>
            </p:cNvPr>
            <p:cNvGrpSpPr/>
            <p:nvPr/>
          </p:nvGrpSpPr>
          <p:grpSpPr>
            <a:xfrm>
              <a:off x="2931908" y="723628"/>
              <a:ext cx="900000" cy="180000"/>
              <a:chOff x="2914854" y="681197"/>
              <a:chExt cx="900000" cy="180000"/>
            </a:xfrm>
          </p:grpSpPr>
          <p:cxnSp>
            <p:nvCxnSpPr>
              <p:cNvPr id="77" name="Straight Connector 76">
                <a:extLst>
                  <a:ext uri="{FF2B5EF4-FFF2-40B4-BE49-F238E27FC236}">
                    <a16:creationId xmlns:a16="http://schemas.microsoft.com/office/drawing/2014/main" id="{3647EDF5-F267-4306-B5E3-BE5B5955FD06}"/>
                  </a:ext>
                </a:extLst>
              </p:cNvPr>
              <p:cNvCxnSpPr>
                <a:cxnSpLocks/>
              </p:cNvCxnSpPr>
              <p:nvPr/>
            </p:nvCxnSpPr>
            <p:spPr>
              <a:xfrm>
                <a:off x="2914854" y="771197"/>
                <a:ext cx="9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C291C0D4-CC72-41F4-A8EE-ACA433E6DC7B}"/>
                  </a:ext>
                </a:extLst>
              </p:cNvPr>
              <p:cNvSpPr txBox="1"/>
              <p:nvPr/>
            </p:nvSpPr>
            <p:spPr>
              <a:xfrm>
                <a:off x="3172429" y="681197"/>
                <a:ext cx="384850" cy="180000"/>
              </a:xfrm>
              <a:prstGeom prst="rect">
                <a:avLst/>
              </a:prstGeom>
              <a:solidFill>
                <a:schemeClr val="bg1"/>
              </a:solidFill>
            </p:spPr>
            <p:txBody>
              <a:bodyPr wrap="square" lIns="0" tIns="0" rIns="0" bIns="0" rtlCol="0" anchor="ctr">
                <a:noAutofit/>
              </a:bodyPr>
              <a:lstStyle/>
              <a:p>
                <a:pPr algn="ctr"/>
                <a:r>
                  <a:rPr lang="da-DK" sz="800" dirty="0"/>
                  <a:t>20 uger</a:t>
                </a:r>
              </a:p>
            </p:txBody>
          </p:sp>
        </p:grpSp>
        <p:grpSp>
          <p:nvGrpSpPr>
            <p:cNvPr id="71" name="Group 70">
              <a:extLst>
                <a:ext uri="{FF2B5EF4-FFF2-40B4-BE49-F238E27FC236}">
                  <a16:creationId xmlns:a16="http://schemas.microsoft.com/office/drawing/2014/main" id="{906F585A-74E7-4FE6-94A4-358C84AA9913}"/>
                </a:ext>
              </a:extLst>
            </p:cNvPr>
            <p:cNvGrpSpPr/>
            <p:nvPr/>
          </p:nvGrpSpPr>
          <p:grpSpPr>
            <a:xfrm>
              <a:off x="4072146" y="723628"/>
              <a:ext cx="900000" cy="180000"/>
              <a:chOff x="4041026" y="689858"/>
              <a:chExt cx="900000" cy="180000"/>
            </a:xfrm>
          </p:grpSpPr>
          <p:cxnSp>
            <p:nvCxnSpPr>
              <p:cNvPr id="75" name="Straight Connector 74">
                <a:extLst>
                  <a:ext uri="{FF2B5EF4-FFF2-40B4-BE49-F238E27FC236}">
                    <a16:creationId xmlns:a16="http://schemas.microsoft.com/office/drawing/2014/main" id="{D799A0B6-CAB0-41BA-9E5E-2B1A247C8F6A}"/>
                  </a:ext>
                </a:extLst>
              </p:cNvPr>
              <p:cNvCxnSpPr>
                <a:cxnSpLocks/>
              </p:cNvCxnSpPr>
              <p:nvPr/>
            </p:nvCxnSpPr>
            <p:spPr>
              <a:xfrm>
                <a:off x="4041026" y="779858"/>
                <a:ext cx="9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2DA313F-7037-4BA2-A765-523CEDAFBC90}"/>
                  </a:ext>
                </a:extLst>
              </p:cNvPr>
              <p:cNvSpPr txBox="1"/>
              <p:nvPr/>
            </p:nvSpPr>
            <p:spPr>
              <a:xfrm>
                <a:off x="4298601" y="689858"/>
                <a:ext cx="384850" cy="180000"/>
              </a:xfrm>
              <a:prstGeom prst="rect">
                <a:avLst/>
              </a:prstGeom>
              <a:solidFill>
                <a:schemeClr val="bg1"/>
              </a:solidFill>
            </p:spPr>
            <p:txBody>
              <a:bodyPr wrap="square" lIns="0" tIns="0" rIns="0" bIns="0" rtlCol="0" anchor="ctr">
                <a:noAutofit/>
              </a:bodyPr>
              <a:lstStyle/>
              <a:p>
                <a:pPr algn="ctr"/>
                <a:r>
                  <a:rPr lang="da-DK" sz="800" dirty="0"/>
                  <a:t>20 uger</a:t>
                </a:r>
              </a:p>
            </p:txBody>
          </p:sp>
        </p:grpSp>
        <p:grpSp>
          <p:nvGrpSpPr>
            <p:cNvPr id="72" name="Group 71">
              <a:extLst>
                <a:ext uri="{FF2B5EF4-FFF2-40B4-BE49-F238E27FC236}">
                  <a16:creationId xmlns:a16="http://schemas.microsoft.com/office/drawing/2014/main" id="{EE3F7EEA-08F8-464E-8AAC-7A611D186138}"/>
                </a:ext>
              </a:extLst>
            </p:cNvPr>
            <p:cNvGrpSpPr/>
            <p:nvPr/>
          </p:nvGrpSpPr>
          <p:grpSpPr>
            <a:xfrm>
              <a:off x="5201438" y="723628"/>
              <a:ext cx="900000" cy="180000"/>
              <a:chOff x="5157599" y="689858"/>
              <a:chExt cx="900000" cy="180000"/>
            </a:xfrm>
          </p:grpSpPr>
          <p:cxnSp>
            <p:nvCxnSpPr>
              <p:cNvPr id="73" name="Straight Connector 72">
                <a:extLst>
                  <a:ext uri="{FF2B5EF4-FFF2-40B4-BE49-F238E27FC236}">
                    <a16:creationId xmlns:a16="http://schemas.microsoft.com/office/drawing/2014/main" id="{73DEE6E7-D048-4C99-B242-3E50C4F33FF7}"/>
                  </a:ext>
                </a:extLst>
              </p:cNvPr>
              <p:cNvCxnSpPr>
                <a:cxnSpLocks/>
              </p:cNvCxnSpPr>
              <p:nvPr/>
            </p:nvCxnSpPr>
            <p:spPr>
              <a:xfrm>
                <a:off x="5157599" y="779858"/>
                <a:ext cx="9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22399-8831-4FFA-B18F-5FAEB7B12CFF}"/>
                  </a:ext>
                </a:extLst>
              </p:cNvPr>
              <p:cNvSpPr txBox="1"/>
              <p:nvPr/>
            </p:nvSpPr>
            <p:spPr>
              <a:xfrm>
                <a:off x="5415174" y="689858"/>
                <a:ext cx="384850" cy="180000"/>
              </a:xfrm>
              <a:prstGeom prst="rect">
                <a:avLst/>
              </a:prstGeom>
              <a:solidFill>
                <a:schemeClr val="bg1"/>
              </a:solidFill>
            </p:spPr>
            <p:txBody>
              <a:bodyPr wrap="square" lIns="0" tIns="0" rIns="0" bIns="0" rtlCol="0" anchor="ctr">
                <a:noAutofit/>
              </a:bodyPr>
              <a:lstStyle/>
              <a:p>
                <a:pPr algn="ctr"/>
                <a:r>
                  <a:rPr lang="da-DK" sz="800" dirty="0"/>
                  <a:t>20 uger</a:t>
                </a:r>
              </a:p>
            </p:txBody>
          </p:sp>
        </p:grpSp>
      </p:grpSp>
      <p:sp>
        <p:nvSpPr>
          <p:cNvPr id="138" name="Titel 1">
            <a:extLst>
              <a:ext uri="{FF2B5EF4-FFF2-40B4-BE49-F238E27FC236}">
                <a16:creationId xmlns:a16="http://schemas.microsoft.com/office/drawing/2014/main" id="{0929FE39-A835-4563-B496-03EA1E8E554D}"/>
              </a:ext>
            </a:extLst>
          </p:cNvPr>
          <p:cNvSpPr txBox="1">
            <a:spLocks/>
          </p:cNvSpPr>
          <p:nvPr/>
        </p:nvSpPr>
        <p:spPr>
          <a:xfrm>
            <a:off x="603147" y="594562"/>
            <a:ext cx="10983593" cy="80204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a:lstStyle>
          <a:p>
            <a:r>
              <a:rPr lang="da-DK" dirty="0">
                <a:latin typeface="Calibri" panose="020F0502020204030204" pitchFamily="34" charset="0"/>
                <a:cs typeface="Calibri" panose="020F0502020204030204" pitchFamily="34" charset="0"/>
              </a:rPr>
              <a:t>Foreløbig plan for de 4 udviklingsleverancer</a:t>
            </a:r>
          </a:p>
        </p:txBody>
      </p:sp>
    </p:spTree>
    <p:extLst>
      <p:ext uri="{BB962C8B-B14F-4D97-AF65-F5344CB8AC3E}">
        <p14:creationId xmlns:p14="http://schemas.microsoft.com/office/powerpoint/2010/main" val="225104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Sammenhæng mellem Moderniseringsbehov, -tiltag og udviklingsleverancer</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11</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nvPr>
        </p:nvGraphicFramePr>
        <p:xfrm>
          <a:off x="637585" y="1088624"/>
          <a:ext cx="10854000" cy="5256000"/>
        </p:xfrm>
        <a:graphic>
          <a:graphicData uri="http://schemas.openxmlformats.org/drawingml/2006/table">
            <a:tbl>
              <a:tblPr firstRow="1" firstCol="1" bandRow="1">
                <a:tableStyleId>{5C22544A-7EE6-4342-B048-85BDC9FD1C3A}</a:tableStyleId>
              </a:tblPr>
              <a:tblGrid>
                <a:gridCol w="3528000">
                  <a:extLst>
                    <a:ext uri="{9D8B030D-6E8A-4147-A177-3AD203B41FA5}">
                      <a16:colId xmlns:a16="http://schemas.microsoft.com/office/drawing/2014/main" val="675250857"/>
                    </a:ext>
                  </a:extLst>
                </a:gridCol>
                <a:gridCol w="288000">
                  <a:extLst>
                    <a:ext uri="{9D8B030D-6E8A-4147-A177-3AD203B41FA5}">
                      <a16:colId xmlns:a16="http://schemas.microsoft.com/office/drawing/2014/main" val="3070459596"/>
                    </a:ext>
                  </a:extLst>
                </a:gridCol>
                <a:gridCol w="414000">
                  <a:extLst>
                    <a:ext uri="{9D8B030D-6E8A-4147-A177-3AD203B41FA5}">
                      <a16:colId xmlns:a16="http://schemas.microsoft.com/office/drawing/2014/main" val="3385031584"/>
                    </a:ext>
                  </a:extLst>
                </a:gridCol>
                <a:gridCol w="414000">
                  <a:extLst>
                    <a:ext uri="{9D8B030D-6E8A-4147-A177-3AD203B41FA5}">
                      <a16:colId xmlns:a16="http://schemas.microsoft.com/office/drawing/2014/main" val="979621982"/>
                    </a:ext>
                  </a:extLst>
                </a:gridCol>
                <a:gridCol w="414000">
                  <a:extLst>
                    <a:ext uri="{9D8B030D-6E8A-4147-A177-3AD203B41FA5}">
                      <a16:colId xmlns:a16="http://schemas.microsoft.com/office/drawing/2014/main" val="460806673"/>
                    </a:ext>
                  </a:extLst>
                </a:gridCol>
                <a:gridCol w="414000">
                  <a:extLst>
                    <a:ext uri="{9D8B030D-6E8A-4147-A177-3AD203B41FA5}">
                      <a16:colId xmlns:a16="http://schemas.microsoft.com/office/drawing/2014/main" val="910011925"/>
                    </a:ext>
                  </a:extLst>
                </a:gridCol>
                <a:gridCol w="414000">
                  <a:extLst>
                    <a:ext uri="{9D8B030D-6E8A-4147-A177-3AD203B41FA5}">
                      <a16:colId xmlns:a16="http://schemas.microsoft.com/office/drawing/2014/main" val="2219207213"/>
                    </a:ext>
                  </a:extLst>
                </a:gridCol>
                <a:gridCol w="414000">
                  <a:extLst>
                    <a:ext uri="{9D8B030D-6E8A-4147-A177-3AD203B41FA5}">
                      <a16:colId xmlns:a16="http://schemas.microsoft.com/office/drawing/2014/main" val="3251306983"/>
                    </a:ext>
                  </a:extLst>
                </a:gridCol>
                <a:gridCol w="414000">
                  <a:extLst>
                    <a:ext uri="{9D8B030D-6E8A-4147-A177-3AD203B41FA5}">
                      <a16:colId xmlns:a16="http://schemas.microsoft.com/office/drawing/2014/main" val="2288574143"/>
                    </a:ext>
                  </a:extLst>
                </a:gridCol>
                <a:gridCol w="414000">
                  <a:extLst>
                    <a:ext uri="{9D8B030D-6E8A-4147-A177-3AD203B41FA5}">
                      <a16:colId xmlns:a16="http://schemas.microsoft.com/office/drawing/2014/main" val="2811448885"/>
                    </a:ext>
                  </a:extLst>
                </a:gridCol>
                <a:gridCol w="414000">
                  <a:extLst>
                    <a:ext uri="{9D8B030D-6E8A-4147-A177-3AD203B41FA5}">
                      <a16:colId xmlns:a16="http://schemas.microsoft.com/office/drawing/2014/main" val="4103613236"/>
                    </a:ext>
                  </a:extLst>
                </a:gridCol>
                <a:gridCol w="414000">
                  <a:extLst>
                    <a:ext uri="{9D8B030D-6E8A-4147-A177-3AD203B41FA5}">
                      <a16:colId xmlns:a16="http://schemas.microsoft.com/office/drawing/2014/main" val="2640743531"/>
                    </a:ext>
                  </a:extLst>
                </a:gridCol>
                <a:gridCol w="414000">
                  <a:extLst>
                    <a:ext uri="{9D8B030D-6E8A-4147-A177-3AD203B41FA5}">
                      <a16:colId xmlns:a16="http://schemas.microsoft.com/office/drawing/2014/main" val="2322574239"/>
                    </a:ext>
                  </a:extLst>
                </a:gridCol>
                <a:gridCol w="414000">
                  <a:extLst>
                    <a:ext uri="{9D8B030D-6E8A-4147-A177-3AD203B41FA5}">
                      <a16:colId xmlns:a16="http://schemas.microsoft.com/office/drawing/2014/main" val="2929578606"/>
                    </a:ext>
                  </a:extLst>
                </a:gridCol>
                <a:gridCol w="414000">
                  <a:extLst>
                    <a:ext uri="{9D8B030D-6E8A-4147-A177-3AD203B41FA5}">
                      <a16:colId xmlns:a16="http://schemas.microsoft.com/office/drawing/2014/main" val="823045065"/>
                    </a:ext>
                  </a:extLst>
                </a:gridCol>
                <a:gridCol w="414000">
                  <a:extLst>
                    <a:ext uri="{9D8B030D-6E8A-4147-A177-3AD203B41FA5}">
                      <a16:colId xmlns:a16="http://schemas.microsoft.com/office/drawing/2014/main" val="3330890542"/>
                    </a:ext>
                  </a:extLst>
                </a:gridCol>
                <a:gridCol w="414000">
                  <a:extLst>
                    <a:ext uri="{9D8B030D-6E8A-4147-A177-3AD203B41FA5}">
                      <a16:colId xmlns:a16="http://schemas.microsoft.com/office/drawing/2014/main" val="483532126"/>
                    </a:ext>
                  </a:extLst>
                </a:gridCol>
                <a:gridCol w="414000">
                  <a:extLst>
                    <a:ext uri="{9D8B030D-6E8A-4147-A177-3AD203B41FA5}">
                      <a16:colId xmlns:a16="http://schemas.microsoft.com/office/drawing/2014/main" val="1039806770"/>
                    </a:ext>
                  </a:extLst>
                </a:gridCol>
                <a:gridCol w="414000">
                  <a:extLst>
                    <a:ext uri="{9D8B030D-6E8A-4147-A177-3AD203B41FA5}">
                      <a16:colId xmlns:a16="http://schemas.microsoft.com/office/drawing/2014/main" val="1562136119"/>
                    </a:ext>
                  </a:extLst>
                </a:gridCol>
              </a:tblGrid>
              <a:tr h="1980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 Moderne REST-Tjenester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4">
                  <a:txBody>
                    <a:bodyPr/>
                    <a:lstStyle/>
                    <a:p>
                      <a:pPr algn="ctr">
                        <a:lnSpc>
                          <a:spcPct val="120000"/>
                        </a:lnSpc>
                        <a:spcBef>
                          <a:spcPts val="400"/>
                        </a:spcBef>
                        <a:spcAft>
                          <a:spcPts val="0"/>
                        </a:spcAft>
                      </a:pPr>
                      <a:r>
                        <a:rPr lang="da-DK"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971478394"/>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MT4: Øget brugervenlighed for Dokumentation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06157172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MT5: Nutidsdatabase med aktuelle 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646708031"/>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MT6: Stabil og robust modulær IT-arkitektur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546816673"/>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MT2: Moderne Hændelser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3">
                  <a:txBody>
                    <a:bodyPr/>
                    <a:lstStyle/>
                    <a:p>
                      <a:pPr algn="ctr">
                        <a:lnSpc>
                          <a:spcPct val="120000"/>
                        </a:lnSpc>
                        <a:spcBef>
                          <a:spcPts val="400"/>
                        </a:spcBef>
                        <a:spcAft>
                          <a:spcPts val="0"/>
                        </a:spcAft>
                      </a:pPr>
                      <a:r>
                        <a:rPr lang="da-DK"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151310175"/>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MT3: Optimering af funktionalitet til selvbetjening</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23230782"/>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MT7: Forbedring og effektivisering af sikkerhed</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187431503"/>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MT8: Optimering af distribution af geodata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3">
                  <a:txBody>
                    <a:bodyPr/>
                    <a:lstStyle/>
                    <a:p>
                      <a:pPr algn="ctr">
                        <a:lnSpc>
                          <a:spcPct val="120000"/>
                        </a:lnSpc>
                        <a:spcBef>
                          <a:spcPts val="400"/>
                        </a:spcBef>
                        <a:spcAft>
                          <a:spcPts val="0"/>
                        </a:spcAft>
                      </a:pPr>
                      <a:r>
                        <a:rPr lang="da-DK"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154660141"/>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MT9: Optimering af løbende indlæsning af 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470348236"/>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MT10: Optimering af totalindlæsning og datamodelændringer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164769302"/>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MT11: Moderne Filudtræk</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4">
                  <a:txBody>
                    <a:bodyPr/>
                    <a:lstStyle/>
                    <a:p>
                      <a:pPr algn="ctr">
                        <a:lnSpc>
                          <a:spcPct val="120000"/>
                        </a:lnSpc>
                        <a:spcBef>
                          <a:spcPts val="400"/>
                        </a:spcBef>
                        <a:spcAft>
                          <a:spcPts val="0"/>
                        </a:spcAft>
                      </a:pPr>
                      <a:r>
                        <a:rPr lang="da-DK"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53602063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MT12: Understøttelse af kopiregistre</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chemeClr val="bg1"/>
                          </a:solidFill>
                          <a:effectLst/>
                          <a:latin typeface="Calibri" panose="020F0502020204030204" pitchFamily="34" charset="0"/>
                          <a:cs typeface="Calibri" panose="020F0502020204030204" pitchFamily="34" charset="0"/>
                        </a:rPr>
                        <a:t> </a:t>
                      </a:r>
                      <a:endParaRPr lang="da-DK" sz="105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63513333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MT13: Optimering af logning og overvågning</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173460375"/>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MT14: Øget automatisering af test og Testmiljøer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696561490"/>
                  </a:ext>
                </a:extLst>
              </a:tr>
            </a:tbl>
          </a:graphicData>
        </a:graphic>
      </p:graphicFrame>
      <p:pic>
        <p:nvPicPr>
          <p:cNvPr id="7" name="Picture 6">
            <a:extLst>
              <a:ext uri="{FF2B5EF4-FFF2-40B4-BE49-F238E27FC236}">
                <a16:creationId xmlns:a16="http://schemas.microsoft.com/office/drawing/2014/main" id="{8EB4BA2F-7B25-4D69-99F2-883E4441B8CB}"/>
              </a:ext>
            </a:extLst>
          </p:cNvPr>
          <p:cNvPicPr>
            <a:picLocks noChangeAspect="1"/>
          </p:cNvPicPr>
          <p:nvPr/>
        </p:nvPicPr>
        <p:blipFill>
          <a:blip r:embed="rId2"/>
          <a:stretch>
            <a:fillRect/>
          </a:stretch>
        </p:blipFill>
        <p:spPr>
          <a:xfrm>
            <a:off x="657978" y="1536406"/>
            <a:ext cx="3478169" cy="1048608"/>
          </a:xfrm>
          <a:prstGeom prst="rect">
            <a:avLst/>
          </a:prstGeom>
        </p:spPr>
      </p:pic>
      <p:sp>
        <p:nvSpPr>
          <p:cNvPr id="8" name="Rectangle: Rounded Corners 7">
            <a:extLst>
              <a:ext uri="{FF2B5EF4-FFF2-40B4-BE49-F238E27FC236}">
                <a16:creationId xmlns:a16="http://schemas.microsoft.com/office/drawing/2014/main" id="{6E3FD1E4-87C8-4084-B77F-2588E7926844}"/>
              </a:ext>
            </a:extLst>
          </p:cNvPr>
          <p:cNvSpPr/>
          <p:nvPr/>
        </p:nvSpPr>
        <p:spPr>
          <a:xfrm>
            <a:off x="4136148" y="1016876"/>
            <a:ext cx="345366" cy="538392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530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147" y="503122"/>
            <a:ext cx="10983593" cy="802047"/>
          </a:xfrm>
        </p:spPr>
        <p:txBody>
          <a:bodyPr/>
          <a:lstStyle/>
          <a:p>
            <a:r>
              <a:rPr lang="da-DK" sz="3600" dirty="0">
                <a:latin typeface="Calibri" panose="020F0502020204030204" pitchFamily="34" charset="0"/>
                <a:cs typeface="Calibri" panose="020F0502020204030204" pitchFamily="34" charset="0"/>
              </a:rPr>
              <a:t>Udviklingsleverancer og sprints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12</a:t>
            </a:fld>
            <a:endParaRPr lang="da-DK" dirty="0"/>
          </a:p>
        </p:txBody>
      </p:sp>
      <p:pic>
        <p:nvPicPr>
          <p:cNvPr id="6" name="Picture 5">
            <a:extLst>
              <a:ext uri="{FF2B5EF4-FFF2-40B4-BE49-F238E27FC236}">
                <a16:creationId xmlns:a16="http://schemas.microsoft.com/office/drawing/2014/main" id="{9515C08F-97C6-4846-B937-15FB738FA6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148" y="1305169"/>
            <a:ext cx="10572851" cy="4895606"/>
          </a:xfrm>
          <a:prstGeom prst="rect">
            <a:avLst/>
          </a:prstGeom>
          <a:solidFill>
            <a:srgbClr val="2A4456"/>
          </a:solidFill>
        </p:spPr>
      </p:pic>
    </p:spTree>
    <p:extLst>
      <p:ext uri="{BB962C8B-B14F-4D97-AF65-F5344CB8AC3E}">
        <p14:creationId xmlns:p14="http://schemas.microsoft.com/office/powerpoint/2010/main" val="160468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n-lt"/>
              </a:rPr>
              <a:t>De 5 arbejdsgrupper</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dirty="0">
              <a:latin typeface="+mn-lt"/>
            </a:endParaRPr>
          </a:p>
        </p:txBody>
      </p:sp>
    </p:spTree>
    <p:extLst>
      <p:ext uri="{BB962C8B-B14F-4D97-AF65-F5344CB8AC3E}">
        <p14:creationId xmlns:p14="http://schemas.microsoft.com/office/powerpoint/2010/main" val="60320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7197A-06F8-47D6-A5CD-E3EBED97AE96}"/>
              </a:ext>
            </a:extLst>
          </p:cNvPr>
          <p:cNvSpPr>
            <a:spLocks noGrp="1"/>
          </p:cNvSpPr>
          <p:nvPr>
            <p:ph type="title"/>
          </p:nvPr>
        </p:nvSpPr>
        <p:spPr>
          <a:xfrm>
            <a:off x="623887" y="666438"/>
            <a:ext cx="10009187" cy="498598"/>
          </a:xfrm>
        </p:spPr>
        <p:txBody>
          <a:bodyPr/>
          <a:lstStyle/>
          <a:p>
            <a:r>
              <a:rPr lang="da-DK" dirty="0"/>
              <a:t>De 5 arbejdsgrupper</a:t>
            </a:r>
          </a:p>
        </p:txBody>
      </p:sp>
      <p:sp>
        <p:nvSpPr>
          <p:cNvPr id="4" name="Pladsholder til slidenummer 3">
            <a:extLst>
              <a:ext uri="{FF2B5EF4-FFF2-40B4-BE49-F238E27FC236}">
                <a16:creationId xmlns:a16="http://schemas.microsoft.com/office/drawing/2014/main" id="{EF03AE33-EFD1-48DF-AB59-75D77A8903B1}"/>
              </a:ext>
            </a:extLst>
          </p:cNvPr>
          <p:cNvSpPr>
            <a:spLocks noGrp="1"/>
          </p:cNvSpPr>
          <p:nvPr>
            <p:ph type="sldNum" sz="quarter" idx="17"/>
          </p:nvPr>
        </p:nvSpPr>
        <p:spPr/>
        <p:txBody>
          <a:bodyPr/>
          <a:lstStyle/>
          <a:p>
            <a:fld id="{C775A5DD-FF4A-C640-9697-BCFBBB042A9E}" type="slidenum">
              <a:rPr lang="da-DK" smtClean="0"/>
              <a:pPr/>
              <a:t>14</a:t>
            </a:fld>
            <a:endParaRPr lang="da-DK" dirty="0"/>
          </a:p>
        </p:txBody>
      </p:sp>
      <p:sp>
        <p:nvSpPr>
          <p:cNvPr id="5" name="Tekstfelt 4">
            <a:extLst>
              <a:ext uri="{FF2B5EF4-FFF2-40B4-BE49-F238E27FC236}">
                <a16:creationId xmlns:a16="http://schemas.microsoft.com/office/drawing/2014/main" id="{B986F965-740F-4B26-81C6-5FFEE7DF95E6}"/>
              </a:ext>
            </a:extLst>
          </p:cNvPr>
          <p:cNvSpPr txBox="1"/>
          <p:nvPr/>
        </p:nvSpPr>
        <p:spPr>
          <a:xfrm>
            <a:off x="6540500" y="1845204"/>
            <a:ext cx="5027612" cy="3930307"/>
          </a:xfrm>
          <a:prstGeom prst="rect">
            <a:avLst/>
          </a:prstGeom>
          <a:noFill/>
          <a:ln w="34925">
            <a:solidFill>
              <a:schemeClr val="tx2"/>
            </a:solidFill>
          </a:ln>
        </p:spPr>
        <p:txBody>
          <a:bodyPr wrap="square" rtlCol="0">
            <a:spAutoFit/>
          </a:bodyPr>
          <a:lstStyle/>
          <a:p>
            <a:pPr marL="288000" lvl="1">
              <a:lnSpc>
                <a:spcPct val="90000"/>
              </a:lnSpc>
              <a:spcBef>
                <a:spcPts val="500"/>
              </a:spcBef>
            </a:pPr>
            <a:endParaRPr lang="da-DK" b="1" dirty="0">
              <a:solidFill>
                <a:srgbClr val="0C2C83"/>
              </a:solidFill>
              <a:latin typeface="Arial" panose="020B0604020202020204" pitchFamily="34" charset="0"/>
              <a:cs typeface="Arial" panose="020B0604020202020204" pitchFamily="34" charset="0"/>
            </a:endParaRPr>
          </a:p>
          <a:p>
            <a:pPr marL="288000" lvl="1">
              <a:lnSpc>
                <a:spcPct val="90000"/>
              </a:lnSpc>
              <a:spcBef>
                <a:spcPts val="500"/>
              </a:spcBef>
              <a:spcAft>
                <a:spcPts val="900"/>
              </a:spcAft>
            </a:pPr>
            <a:r>
              <a:rPr lang="da-DK" b="1" dirty="0">
                <a:solidFill>
                  <a:srgbClr val="0C2C83"/>
                </a:solidFill>
                <a:latin typeface="Arial" panose="020B0604020202020204" pitchFamily="34" charset="0"/>
                <a:cs typeface="Arial" panose="020B0604020202020204" pitchFamily="34" charset="0"/>
              </a:rPr>
              <a:t>For hver arbejdsgruppe beskrives:</a:t>
            </a:r>
            <a:endParaRPr lang="da-DK" dirty="0">
              <a:solidFill>
                <a:srgbClr val="0C2C83"/>
              </a:solidFill>
              <a:latin typeface="Arial" panose="020B0604020202020204" pitchFamily="34" charset="0"/>
              <a:cs typeface="Arial" panose="020B0604020202020204" pitchFamily="34" charset="0"/>
            </a:endParaRPr>
          </a:p>
          <a:p>
            <a:pPr marL="630900" lvl="1" indent="-342900">
              <a:lnSpc>
                <a:spcPct val="90000"/>
              </a:lnSpc>
              <a:spcBef>
                <a:spcPts val="500"/>
              </a:spcBef>
              <a:spcAft>
                <a:spcPts val="900"/>
              </a:spcAft>
              <a:buFont typeface="+mj-lt"/>
              <a:buAutoNum type="arabicPeriod"/>
              <a:tabLst>
                <a:tab pos="647700" algn="l"/>
              </a:tabLst>
            </a:pPr>
            <a:r>
              <a:rPr lang="da-DK" dirty="0">
                <a:solidFill>
                  <a:srgbClr val="0C2C83"/>
                </a:solidFill>
                <a:latin typeface="Arial" panose="020B0604020202020204" pitchFamily="34" charset="0"/>
                <a:cs typeface="Arial" panose="020B0604020202020204" pitchFamily="34" charset="0"/>
              </a:rPr>
              <a:t>	</a:t>
            </a:r>
            <a:r>
              <a:rPr lang="da-DK" b="1" dirty="0">
                <a:solidFill>
                  <a:srgbClr val="0C2C83"/>
                </a:solidFill>
                <a:latin typeface="Arial" panose="020B0604020202020204" pitchFamily="34" charset="0"/>
                <a:cs typeface="Arial" panose="020B0604020202020204" pitchFamily="34" charset="0"/>
              </a:rPr>
              <a:t>Moderniseringstiltag</a:t>
            </a:r>
            <a:r>
              <a:rPr lang="da-DK" dirty="0">
                <a:solidFill>
                  <a:srgbClr val="0C2C83"/>
                </a:solidFill>
                <a:latin typeface="Arial" panose="020B0604020202020204" pitchFamily="34" charset="0"/>
                <a:cs typeface="Arial" panose="020B0604020202020204" pitchFamily="34" charset="0"/>
              </a:rPr>
              <a:t> i arbejdsgruppen.</a:t>
            </a:r>
          </a:p>
          <a:p>
            <a:pPr marL="625475" lvl="1" indent="-338138">
              <a:lnSpc>
                <a:spcPct val="90000"/>
              </a:lnSpc>
              <a:spcBef>
                <a:spcPts val="500"/>
              </a:spcBef>
              <a:spcAft>
                <a:spcPts val="900"/>
              </a:spcAft>
              <a:buFont typeface="+mj-lt"/>
              <a:buAutoNum type="arabicPeriod"/>
            </a:pPr>
            <a:r>
              <a:rPr lang="da-DK" dirty="0">
                <a:solidFill>
                  <a:srgbClr val="0C2C83"/>
                </a:solidFill>
                <a:latin typeface="Arial" panose="020B0604020202020204" pitchFamily="34" charset="0"/>
                <a:cs typeface="Arial" panose="020B0604020202020204" pitchFamily="34" charset="0"/>
              </a:rPr>
              <a:t>For hvert moderniseringstiltag de nuværende </a:t>
            </a:r>
            <a:r>
              <a:rPr lang="da-DK" b="1" dirty="0" err="1">
                <a:solidFill>
                  <a:srgbClr val="0C2C83"/>
                </a:solidFill>
                <a:latin typeface="Arial" panose="020B0604020202020204" pitchFamily="34" charset="0"/>
                <a:cs typeface="Arial" panose="020B0604020202020204" pitchFamily="34" charset="0"/>
              </a:rPr>
              <a:t>epics</a:t>
            </a:r>
            <a:r>
              <a:rPr lang="da-DK" dirty="0">
                <a:solidFill>
                  <a:srgbClr val="0C2C83"/>
                </a:solidFill>
                <a:latin typeface="Arial" panose="020B0604020202020204" pitchFamily="34" charset="0"/>
                <a:cs typeface="Arial" panose="020B0604020202020204" pitchFamily="34" charset="0"/>
              </a:rPr>
              <a:t>.</a:t>
            </a:r>
          </a:p>
          <a:p>
            <a:pPr marL="625475" lvl="1" indent="-338138">
              <a:lnSpc>
                <a:spcPct val="90000"/>
              </a:lnSpc>
              <a:spcBef>
                <a:spcPts val="500"/>
              </a:spcBef>
              <a:spcAft>
                <a:spcPts val="900"/>
              </a:spcAft>
              <a:buFont typeface="+mj-lt"/>
              <a:buAutoNum type="arabicPeriod"/>
            </a:pPr>
            <a:r>
              <a:rPr lang="da-DK" dirty="0">
                <a:solidFill>
                  <a:srgbClr val="0C2C83"/>
                </a:solidFill>
                <a:latin typeface="Arial" panose="020B0604020202020204" pitchFamily="34" charset="0"/>
                <a:cs typeface="Arial" panose="020B0604020202020204" pitchFamily="34" charset="0"/>
              </a:rPr>
              <a:t>For hvert moderniseringstiltag de indledende </a:t>
            </a:r>
            <a:r>
              <a:rPr lang="da-DK" b="1" dirty="0">
                <a:solidFill>
                  <a:srgbClr val="0C2C83"/>
                </a:solidFill>
                <a:latin typeface="Arial" panose="020B0604020202020204" pitchFamily="34" charset="0"/>
                <a:cs typeface="Arial" panose="020B0604020202020204" pitchFamily="34" charset="0"/>
              </a:rPr>
              <a:t>workshops</a:t>
            </a:r>
            <a:r>
              <a:rPr lang="da-DK" dirty="0">
                <a:solidFill>
                  <a:srgbClr val="0C2C83"/>
                </a:solidFill>
                <a:latin typeface="Arial" panose="020B0604020202020204" pitchFamily="34" charset="0"/>
                <a:cs typeface="Arial" panose="020B0604020202020204" pitchFamily="34" charset="0"/>
              </a:rPr>
              <a:t>, som afholdes i Design- og Planlægningsfasen.</a:t>
            </a:r>
          </a:p>
          <a:p>
            <a:pPr marL="288000" lvl="1">
              <a:lnSpc>
                <a:spcPct val="90000"/>
              </a:lnSpc>
              <a:spcBef>
                <a:spcPts val="500"/>
              </a:spcBef>
            </a:pPr>
            <a:endParaRPr lang="da-DK" dirty="0">
              <a:solidFill>
                <a:srgbClr val="0C2C83"/>
              </a:solidFill>
              <a:latin typeface="Arial" panose="020B0604020202020204" pitchFamily="34" charset="0"/>
              <a:cs typeface="Arial" panose="020B0604020202020204" pitchFamily="34" charset="0"/>
            </a:endParaRPr>
          </a:p>
          <a:p>
            <a:pPr marL="288000" lvl="1">
              <a:lnSpc>
                <a:spcPct val="90000"/>
              </a:lnSpc>
              <a:spcBef>
                <a:spcPts val="500"/>
              </a:spcBef>
            </a:pPr>
            <a:r>
              <a:rPr lang="da-DK" dirty="0">
                <a:solidFill>
                  <a:srgbClr val="0C2C83"/>
                </a:solidFill>
                <a:latin typeface="Arial" panose="020B0604020202020204" pitchFamily="34" charset="0"/>
                <a:cs typeface="Arial" panose="020B0604020202020204" pitchFamily="34" charset="0"/>
              </a:rPr>
              <a:t>Denne syntaks benyttes på alle slides vedr. arbejdsgrupperne.</a:t>
            </a:r>
            <a:br>
              <a:rPr lang="da-DK" dirty="0">
                <a:solidFill>
                  <a:srgbClr val="0C2C83"/>
                </a:solidFill>
                <a:latin typeface="Arial" panose="020B0604020202020204" pitchFamily="34" charset="0"/>
                <a:cs typeface="Arial" panose="020B0604020202020204" pitchFamily="34" charset="0"/>
              </a:rPr>
            </a:br>
            <a:endParaRPr lang="da-DK" dirty="0">
              <a:solidFill>
                <a:srgbClr val="0C2C83"/>
              </a:solidFill>
              <a:latin typeface="Arial" panose="020B0604020202020204" pitchFamily="34" charset="0"/>
              <a:cs typeface="Arial" panose="020B0604020202020204" pitchFamily="34" charset="0"/>
            </a:endParaRPr>
          </a:p>
        </p:txBody>
      </p:sp>
      <p:sp>
        <p:nvSpPr>
          <p:cNvPr id="8" name="Subtitle 4">
            <a:extLst>
              <a:ext uri="{FF2B5EF4-FFF2-40B4-BE49-F238E27FC236}">
                <a16:creationId xmlns:a16="http://schemas.microsoft.com/office/drawing/2014/main" id="{785B35EA-7787-4DDA-8D97-7669DF5B2E9B}"/>
              </a:ext>
            </a:extLst>
          </p:cNvPr>
          <p:cNvSpPr txBox="1">
            <a:spLocks/>
          </p:cNvSpPr>
          <p:nvPr/>
        </p:nvSpPr>
        <p:spPr>
          <a:xfrm>
            <a:off x="1258440" y="1954138"/>
            <a:ext cx="5468285" cy="4510027"/>
          </a:xfrm>
          <a:prstGeom prst="rect">
            <a:avLst/>
          </a:prstGeom>
        </p:spPr>
        <p:txBody>
          <a:bodyPr vert="horz" wrap="square" lIns="0" tIns="0" rIns="0" bIns="0" rtlCol="0">
            <a:normAutofit/>
          </a:bodyPr>
          <a:lstStyle>
            <a:lvl1pPr marL="288000" indent="-2880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152000" indent="-2880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4pPr>
            <a:lvl5pPr marL="1440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6pPr>
            <a:lvl7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7pPr>
            <a:lvl8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8pPr>
            <a:lvl9pPr marL="1728000" indent="-288000" algn="l" defTabSz="914400" rtl="0" eaLnBrk="1" latinLnBrk="0" hangingPunct="1">
              <a:lnSpc>
                <a:spcPct val="90000"/>
              </a:lnSpc>
              <a:spcBef>
                <a:spcPts val="500"/>
              </a:spcBef>
              <a:buFont typeface="Arial" panose="020B0604020202020204" pitchFamily="34" charset="0"/>
              <a:buChar char="•"/>
              <a:defRPr sz="1000" kern="1200">
                <a:solidFill>
                  <a:schemeClr val="tx2"/>
                </a:solidFill>
                <a:latin typeface="+mn-lt"/>
                <a:ea typeface="+mn-ea"/>
                <a:cs typeface="+mn-cs"/>
              </a:defRPr>
            </a:lvl9pPr>
          </a:lstStyle>
          <a:p>
            <a:pPr marL="288000" lvl="1" indent="0">
              <a:spcBef>
                <a:spcPts val="2000"/>
              </a:spcBef>
              <a:spcAft>
                <a:spcPts val="2000"/>
              </a:spcAft>
              <a:buFont typeface="Arial" panose="020B0604020202020204" pitchFamily="34" charset="0"/>
              <a:buNone/>
              <a:tabLst>
                <a:tab pos="3943350" algn="ctr"/>
              </a:tabLst>
            </a:pPr>
            <a:r>
              <a:rPr lang="da-DK" sz="2600" b="1"/>
              <a:t>Moderne tjenester</a:t>
            </a:r>
            <a:endParaRPr lang="da-DK" sz="2600"/>
          </a:p>
          <a:p>
            <a:pPr marL="288000" lvl="1" indent="0">
              <a:spcBef>
                <a:spcPts val="2000"/>
              </a:spcBef>
              <a:spcAft>
                <a:spcPts val="2000"/>
              </a:spcAft>
              <a:buFont typeface="Arial" panose="020B0604020202020204" pitchFamily="34" charset="0"/>
              <a:buNone/>
              <a:tabLst>
                <a:tab pos="3943350" algn="ctr"/>
              </a:tabLst>
            </a:pPr>
            <a:r>
              <a:rPr lang="da-DK" sz="2600" b="1"/>
              <a:t>Selvbetjening</a:t>
            </a:r>
            <a:endParaRPr lang="da-DK" sz="2600"/>
          </a:p>
          <a:p>
            <a:pPr marL="288000" lvl="1" indent="0">
              <a:spcBef>
                <a:spcPts val="2000"/>
              </a:spcBef>
              <a:spcAft>
                <a:spcPts val="2000"/>
              </a:spcAft>
              <a:buFont typeface="Arial" panose="020B0604020202020204" pitchFamily="34" charset="0"/>
              <a:buNone/>
              <a:tabLst>
                <a:tab pos="3943350" algn="ctr"/>
              </a:tabLst>
            </a:pPr>
            <a:r>
              <a:rPr lang="da-DK" sz="2600" b="1"/>
              <a:t>Data og indlæsning</a:t>
            </a:r>
            <a:endParaRPr lang="da-DK" sz="2600"/>
          </a:p>
          <a:p>
            <a:pPr marL="288000" lvl="1" indent="0">
              <a:spcBef>
                <a:spcPts val="2000"/>
              </a:spcBef>
              <a:spcAft>
                <a:spcPts val="2000"/>
              </a:spcAft>
              <a:buFont typeface="Arial" panose="020B0604020202020204" pitchFamily="34" charset="0"/>
              <a:buNone/>
              <a:tabLst>
                <a:tab pos="3943350" algn="ctr"/>
              </a:tabLst>
            </a:pPr>
            <a:r>
              <a:rPr lang="da-DK" sz="2600" b="1"/>
              <a:t>Geodata</a:t>
            </a:r>
            <a:endParaRPr lang="da-DK" sz="2600"/>
          </a:p>
          <a:p>
            <a:pPr marL="288000" lvl="1" indent="0">
              <a:spcBef>
                <a:spcPts val="2000"/>
              </a:spcBef>
              <a:spcAft>
                <a:spcPts val="2000"/>
              </a:spcAft>
              <a:buFont typeface="Arial" panose="020B0604020202020204" pitchFamily="34" charset="0"/>
              <a:buNone/>
              <a:tabLst>
                <a:tab pos="3943350" algn="ctr"/>
              </a:tabLst>
            </a:pPr>
            <a:r>
              <a:rPr lang="da-DK" sz="2600" b="1"/>
              <a:t>Infrastruktur services</a:t>
            </a:r>
            <a:endParaRPr lang="da-DK" sz="2600" dirty="0"/>
          </a:p>
        </p:txBody>
      </p:sp>
      <p:pic>
        <p:nvPicPr>
          <p:cNvPr id="9" name="Graphic 8" descr="Astronaut male outline">
            <a:extLst>
              <a:ext uri="{FF2B5EF4-FFF2-40B4-BE49-F238E27FC236}">
                <a16:creationId xmlns:a16="http://schemas.microsoft.com/office/drawing/2014/main" id="{22C618D5-4FDD-48DC-9E83-C2761B9022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6000" y="1854556"/>
            <a:ext cx="648000" cy="648000"/>
          </a:xfrm>
          <a:prstGeom prst="rect">
            <a:avLst/>
          </a:prstGeom>
        </p:spPr>
      </p:pic>
      <p:pic>
        <p:nvPicPr>
          <p:cNvPr id="10" name="Graphic 9" descr="Internet outline">
            <a:extLst>
              <a:ext uri="{FF2B5EF4-FFF2-40B4-BE49-F238E27FC236}">
                <a16:creationId xmlns:a16="http://schemas.microsoft.com/office/drawing/2014/main" id="{FC78F009-809B-4E24-8845-61577E80F85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6000" y="2722193"/>
            <a:ext cx="648000" cy="648000"/>
          </a:xfrm>
          <a:prstGeom prst="rect">
            <a:avLst/>
          </a:prstGeom>
        </p:spPr>
      </p:pic>
      <p:pic>
        <p:nvPicPr>
          <p:cNvPr id="11" name="Graphic 10" descr="Database outline">
            <a:extLst>
              <a:ext uri="{FF2B5EF4-FFF2-40B4-BE49-F238E27FC236}">
                <a16:creationId xmlns:a16="http://schemas.microsoft.com/office/drawing/2014/main" id="{E1535EA0-DD84-4AA7-AC11-5C8C89D932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6000" y="3589830"/>
            <a:ext cx="648000" cy="648000"/>
          </a:xfrm>
          <a:prstGeom prst="rect">
            <a:avLst/>
          </a:prstGeom>
        </p:spPr>
      </p:pic>
      <p:pic>
        <p:nvPicPr>
          <p:cNvPr id="12" name="Graphic 11" descr="Earth globe: Africa and Europe with solid fill">
            <a:extLst>
              <a:ext uri="{FF2B5EF4-FFF2-40B4-BE49-F238E27FC236}">
                <a16:creationId xmlns:a16="http://schemas.microsoft.com/office/drawing/2014/main" id="{93252BDF-6808-4362-B621-C319FAAF841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6000" y="4457467"/>
            <a:ext cx="648000" cy="648000"/>
          </a:xfrm>
          <a:prstGeom prst="rect">
            <a:avLst/>
          </a:prstGeom>
        </p:spPr>
      </p:pic>
      <p:pic>
        <p:nvPicPr>
          <p:cNvPr id="13" name="Graphic 12" descr="Wind Turbines outline">
            <a:extLst>
              <a:ext uri="{FF2B5EF4-FFF2-40B4-BE49-F238E27FC236}">
                <a16:creationId xmlns:a16="http://schemas.microsoft.com/office/drawing/2014/main" id="{C79442B5-345C-4E96-A232-AB5A18ADD2C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56000" y="5325102"/>
            <a:ext cx="648000" cy="648000"/>
          </a:xfrm>
          <a:prstGeom prst="rect">
            <a:avLst/>
          </a:prstGeom>
        </p:spPr>
      </p:pic>
    </p:spTree>
    <p:extLst>
      <p:ext uri="{BB962C8B-B14F-4D97-AF65-F5344CB8AC3E}">
        <p14:creationId xmlns:p14="http://schemas.microsoft.com/office/powerpoint/2010/main" val="3983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Arbejdsgrupper, moderniseringsbehov samt -tiltag og udviklingsleverancer</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15</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nvPr>
        </p:nvGraphicFramePr>
        <p:xfrm>
          <a:off x="877480" y="1088624"/>
          <a:ext cx="10929600" cy="5241600"/>
        </p:xfrm>
        <a:graphic>
          <a:graphicData uri="http://schemas.openxmlformats.org/drawingml/2006/table">
            <a:tbl>
              <a:tblPr firstRow="1" firstCol="1" bandRow="1">
                <a:tableStyleId>{5C22544A-7EE6-4342-B048-85BDC9FD1C3A}</a:tableStyleId>
              </a:tblPr>
              <a:tblGrid>
                <a:gridCol w="576000">
                  <a:extLst>
                    <a:ext uri="{9D8B030D-6E8A-4147-A177-3AD203B41FA5}">
                      <a16:colId xmlns:a16="http://schemas.microsoft.com/office/drawing/2014/main" val="3337110304"/>
                    </a:ext>
                  </a:extLst>
                </a:gridCol>
                <a:gridCol w="3744000">
                  <a:extLst>
                    <a:ext uri="{9D8B030D-6E8A-4147-A177-3AD203B41FA5}">
                      <a16:colId xmlns:a16="http://schemas.microsoft.com/office/drawing/2014/main" val="675250857"/>
                    </a:ext>
                  </a:extLst>
                </a:gridCol>
                <a:gridCol w="367200">
                  <a:extLst>
                    <a:ext uri="{9D8B030D-6E8A-4147-A177-3AD203B41FA5}">
                      <a16:colId xmlns:a16="http://schemas.microsoft.com/office/drawing/2014/main" val="3070459596"/>
                    </a:ext>
                  </a:extLst>
                </a:gridCol>
                <a:gridCol w="367200">
                  <a:extLst>
                    <a:ext uri="{9D8B030D-6E8A-4147-A177-3AD203B41FA5}">
                      <a16:colId xmlns:a16="http://schemas.microsoft.com/office/drawing/2014/main" val="3385031584"/>
                    </a:ext>
                  </a:extLst>
                </a:gridCol>
                <a:gridCol w="367200">
                  <a:extLst>
                    <a:ext uri="{9D8B030D-6E8A-4147-A177-3AD203B41FA5}">
                      <a16:colId xmlns:a16="http://schemas.microsoft.com/office/drawing/2014/main" val="979621982"/>
                    </a:ext>
                  </a:extLst>
                </a:gridCol>
                <a:gridCol w="367200">
                  <a:extLst>
                    <a:ext uri="{9D8B030D-6E8A-4147-A177-3AD203B41FA5}">
                      <a16:colId xmlns:a16="http://schemas.microsoft.com/office/drawing/2014/main" val="460806673"/>
                    </a:ext>
                  </a:extLst>
                </a:gridCol>
                <a:gridCol w="367200">
                  <a:extLst>
                    <a:ext uri="{9D8B030D-6E8A-4147-A177-3AD203B41FA5}">
                      <a16:colId xmlns:a16="http://schemas.microsoft.com/office/drawing/2014/main" val="910011925"/>
                    </a:ext>
                  </a:extLst>
                </a:gridCol>
                <a:gridCol w="367200">
                  <a:extLst>
                    <a:ext uri="{9D8B030D-6E8A-4147-A177-3AD203B41FA5}">
                      <a16:colId xmlns:a16="http://schemas.microsoft.com/office/drawing/2014/main" val="2219207213"/>
                    </a:ext>
                  </a:extLst>
                </a:gridCol>
                <a:gridCol w="367200">
                  <a:extLst>
                    <a:ext uri="{9D8B030D-6E8A-4147-A177-3AD203B41FA5}">
                      <a16:colId xmlns:a16="http://schemas.microsoft.com/office/drawing/2014/main" val="3251306983"/>
                    </a:ext>
                  </a:extLst>
                </a:gridCol>
                <a:gridCol w="367200">
                  <a:extLst>
                    <a:ext uri="{9D8B030D-6E8A-4147-A177-3AD203B41FA5}">
                      <a16:colId xmlns:a16="http://schemas.microsoft.com/office/drawing/2014/main" val="2288574143"/>
                    </a:ext>
                  </a:extLst>
                </a:gridCol>
                <a:gridCol w="367200">
                  <a:extLst>
                    <a:ext uri="{9D8B030D-6E8A-4147-A177-3AD203B41FA5}">
                      <a16:colId xmlns:a16="http://schemas.microsoft.com/office/drawing/2014/main" val="2811448885"/>
                    </a:ext>
                  </a:extLst>
                </a:gridCol>
                <a:gridCol w="367200">
                  <a:extLst>
                    <a:ext uri="{9D8B030D-6E8A-4147-A177-3AD203B41FA5}">
                      <a16:colId xmlns:a16="http://schemas.microsoft.com/office/drawing/2014/main" val="4103613236"/>
                    </a:ext>
                  </a:extLst>
                </a:gridCol>
                <a:gridCol w="367200">
                  <a:extLst>
                    <a:ext uri="{9D8B030D-6E8A-4147-A177-3AD203B41FA5}">
                      <a16:colId xmlns:a16="http://schemas.microsoft.com/office/drawing/2014/main" val="2640743531"/>
                    </a:ext>
                  </a:extLst>
                </a:gridCol>
                <a:gridCol w="367200">
                  <a:extLst>
                    <a:ext uri="{9D8B030D-6E8A-4147-A177-3AD203B41FA5}">
                      <a16:colId xmlns:a16="http://schemas.microsoft.com/office/drawing/2014/main" val="2322574239"/>
                    </a:ext>
                  </a:extLst>
                </a:gridCol>
                <a:gridCol w="367200">
                  <a:extLst>
                    <a:ext uri="{9D8B030D-6E8A-4147-A177-3AD203B41FA5}">
                      <a16:colId xmlns:a16="http://schemas.microsoft.com/office/drawing/2014/main" val="2929578606"/>
                    </a:ext>
                  </a:extLst>
                </a:gridCol>
                <a:gridCol w="367200">
                  <a:extLst>
                    <a:ext uri="{9D8B030D-6E8A-4147-A177-3AD203B41FA5}">
                      <a16:colId xmlns:a16="http://schemas.microsoft.com/office/drawing/2014/main" val="823045065"/>
                    </a:ext>
                  </a:extLst>
                </a:gridCol>
                <a:gridCol w="367200">
                  <a:extLst>
                    <a:ext uri="{9D8B030D-6E8A-4147-A177-3AD203B41FA5}">
                      <a16:colId xmlns:a16="http://schemas.microsoft.com/office/drawing/2014/main" val="3330890542"/>
                    </a:ext>
                  </a:extLst>
                </a:gridCol>
                <a:gridCol w="367200">
                  <a:extLst>
                    <a:ext uri="{9D8B030D-6E8A-4147-A177-3AD203B41FA5}">
                      <a16:colId xmlns:a16="http://schemas.microsoft.com/office/drawing/2014/main" val="483532126"/>
                    </a:ext>
                  </a:extLst>
                </a:gridCol>
                <a:gridCol w="367200">
                  <a:extLst>
                    <a:ext uri="{9D8B030D-6E8A-4147-A177-3AD203B41FA5}">
                      <a16:colId xmlns:a16="http://schemas.microsoft.com/office/drawing/2014/main" val="1039806770"/>
                    </a:ext>
                  </a:extLst>
                </a:gridCol>
                <a:gridCol w="367200">
                  <a:extLst>
                    <a:ext uri="{9D8B030D-6E8A-4147-A177-3AD203B41FA5}">
                      <a16:colId xmlns:a16="http://schemas.microsoft.com/office/drawing/2014/main" val="1562136119"/>
                    </a:ext>
                  </a:extLst>
                </a:gridCol>
              </a:tblGrid>
              <a:tr h="2016000">
                <a:tc gridSpan="2">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hMerge="1">
                  <a:txBody>
                    <a:bodyPr/>
                    <a:lstStyle/>
                    <a:p>
                      <a:pPr marL="71755" marR="71755">
                        <a:lnSpc>
                          <a:spcPct val="120000"/>
                        </a:lnSpc>
                        <a:spcBef>
                          <a:spcPts val="400"/>
                        </a:spcBef>
                        <a:spcAft>
                          <a:spcPts val="0"/>
                        </a:spcAft>
                      </a:pP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01600">
                <a:tc rowSpan="4">
                  <a:txBody>
                    <a:bodyPr/>
                    <a:lstStyle/>
                    <a:p>
                      <a:pPr algn="ctr">
                        <a:lnSpc>
                          <a:spcPct val="120000"/>
                        </a:lnSpc>
                        <a:spcBef>
                          <a:spcPts val="400"/>
                        </a:spcBef>
                        <a:spcAft>
                          <a:spcPts val="0"/>
                        </a:spcAft>
                      </a:pPr>
                      <a:r>
                        <a:rPr lang="da-DK" sz="90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rPr>
                        <a:t>Moderne tjenester</a:t>
                      </a:r>
                    </a:p>
                  </a:txBody>
                  <a:tcPr marL="50508" marR="50508" marT="0" marB="0" vert="vert27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 Moderne REST-Tjenester</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p>
                  </a:txBody>
                  <a:tcPr marL="50508" marR="50508" marT="0" marB="0" anchor="ctr">
                    <a:solidFill>
                      <a:srgbClr val="50B8C1"/>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(X)</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extLst>
                  <a:ext uri="{0D108BD9-81ED-4DB2-BD59-A6C34878D82A}">
                    <a16:rowId xmlns:a16="http://schemas.microsoft.com/office/drawing/2014/main" val="3971478394"/>
                  </a:ext>
                </a:extLst>
              </a:tr>
              <a:tr h="201600">
                <a:tc vMerge="1">
                  <a:txBody>
                    <a:bodyPr/>
                    <a:lstStyle/>
                    <a:p>
                      <a:pPr>
                        <a:lnSpc>
                          <a:spcPct val="120000"/>
                        </a:lnSpc>
                        <a:spcBef>
                          <a:spcPts val="400"/>
                        </a:spcBef>
                        <a:spcAft>
                          <a:spcPts val="0"/>
                        </a:spcAft>
                      </a:pP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MT2: Moderne Hændelser</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p>
                  </a:txBody>
                  <a:tcPr marL="50508" marR="50508" marT="0" marB="0" anchor="ctr">
                    <a:solidFill>
                      <a:srgbClr val="368F97"/>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(X)</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extLst>
                  <a:ext uri="{0D108BD9-81ED-4DB2-BD59-A6C34878D82A}">
                    <a16:rowId xmlns:a16="http://schemas.microsoft.com/office/drawing/2014/main" val="3791229073"/>
                  </a:ext>
                </a:extLst>
              </a:tr>
              <a:tr h="201600">
                <a:tc vMerge="1">
                  <a:txBody>
                    <a:bodyPr/>
                    <a:lstStyle/>
                    <a:p>
                      <a:pPr>
                        <a:lnSpc>
                          <a:spcPct val="120000"/>
                        </a:lnSpc>
                        <a:spcBef>
                          <a:spcPts val="400"/>
                        </a:spcBef>
                        <a:spcAft>
                          <a:spcPts val="0"/>
                        </a:spcAft>
                      </a:pP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MT11: Moderne Filudtræk</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p>
                  </a:txBody>
                  <a:tcPr marL="50508" marR="50508" marT="0" marB="0" anchor="ctr">
                    <a:solidFill>
                      <a:srgbClr val="2A445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(X)</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extLst>
                  <a:ext uri="{0D108BD9-81ED-4DB2-BD59-A6C34878D82A}">
                    <a16:rowId xmlns:a16="http://schemas.microsoft.com/office/drawing/2014/main" val="536020639"/>
                  </a:ext>
                </a:extLst>
              </a:tr>
              <a:tr h="201600">
                <a:tc vMerge="1">
                  <a:txBody>
                    <a:bodyPr/>
                    <a:lstStyle/>
                    <a:p>
                      <a:pPr>
                        <a:lnSpc>
                          <a:spcPct val="120000"/>
                        </a:lnSpc>
                        <a:spcBef>
                          <a:spcPts val="400"/>
                        </a:spcBef>
                        <a:spcAft>
                          <a:spcPts val="0"/>
                        </a:spcAft>
                      </a:pP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MT12: Understøttelse af kopiregistre</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99"/>
                    </a:solidFill>
                  </a:tcPr>
                </a:tc>
                <a:extLst>
                  <a:ext uri="{0D108BD9-81ED-4DB2-BD59-A6C34878D82A}">
                    <a16:rowId xmlns:a16="http://schemas.microsoft.com/office/drawing/2014/main" val="1635133339"/>
                  </a:ext>
                </a:extLst>
              </a:tr>
              <a:tr h="201600">
                <a:tc rowSpan="4">
                  <a:txBody>
                    <a:bodyPr/>
                    <a:lstStyle/>
                    <a:p>
                      <a:pPr algn="ctr">
                        <a:lnSpc>
                          <a:spcPct val="120000"/>
                        </a:lnSpc>
                        <a:spcBef>
                          <a:spcPts val="400"/>
                        </a:spcBef>
                        <a:spcAft>
                          <a:spcPts val="0"/>
                        </a:spcAft>
                      </a:pPr>
                      <a:r>
                        <a:rPr lang="da-DK" sz="9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rPr>
                        <a:t>Selvbetjening</a:t>
                      </a:r>
                    </a:p>
                  </a:txBody>
                  <a:tcPr marL="50508" marR="50508" marT="0" marB="0" vert="vert270" anchor="ctr">
                    <a:solidFill>
                      <a:schemeClr val="accent1">
                        <a:lumMod val="50000"/>
                      </a:schemeClr>
                    </a:solidFill>
                  </a:tcPr>
                </a:tc>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MT4: Øget brugervenlighed for Dokumentation</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extLst>
                  <a:ext uri="{0D108BD9-81ED-4DB2-BD59-A6C34878D82A}">
                    <a16:rowId xmlns:a16="http://schemas.microsoft.com/office/drawing/2014/main" val="1278997082"/>
                  </a:ext>
                </a:extLst>
              </a:tr>
              <a:tr h="201600">
                <a:tc vMerge="1">
                  <a:txBody>
                    <a:bodyPr/>
                    <a:lstStyle/>
                    <a:p>
                      <a:pPr>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MT3: Optimering af funktionalitet til selvbetjening</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extLst>
                  <a:ext uri="{0D108BD9-81ED-4DB2-BD59-A6C34878D82A}">
                    <a16:rowId xmlns:a16="http://schemas.microsoft.com/office/drawing/2014/main" val="3453516980"/>
                  </a:ext>
                </a:extLst>
              </a:tr>
              <a:tr h="201600">
                <a:tc vMerge="1">
                  <a:txBody>
                    <a:bodyPr/>
                    <a:lstStyle/>
                    <a:p>
                      <a:pPr>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MT7e: Forbedring og effektivisering af sikkerhed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extLst>
                  <a:ext uri="{0D108BD9-81ED-4DB2-BD59-A6C34878D82A}">
                    <a16:rowId xmlns:a16="http://schemas.microsoft.com/office/drawing/2014/main" val="4265851757"/>
                  </a:ext>
                </a:extLst>
              </a:tr>
              <a:tr h="201600">
                <a:tc vMerge="1">
                  <a:txBody>
                    <a:bodyPr/>
                    <a:lstStyle/>
                    <a:p>
                      <a:pPr>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MT14e: Øget automatisering af test og Testmiljøer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1D5FF"/>
                    </a:solidFill>
                  </a:tcPr>
                </a:tc>
                <a:extLst>
                  <a:ext uri="{0D108BD9-81ED-4DB2-BD59-A6C34878D82A}">
                    <a16:rowId xmlns:a16="http://schemas.microsoft.com/office/drawing/2014/main" val="2696561490"/>
                  </a:ext>
                </a:extLst>
              </a:tr>
              <a:tr h="201600">
                <a:tc rowSpan="3">
                  <a:txBody>
                    <a:bodyPr/>
                    <a:lstStyle/>
                    <a:p>
                      <a:pPr algn="ctr">
                        <a:lnSpc>
                          <a:spcPct val="120000"/>
                        </a:lnSpc>
                        <a:spcBef>
                          <a:spcPts val="400"/>
                        </a:spcBef>
                        <a:spcAft>
                          <a:spcPts val="0"/>
                        </a:spcAft>
                      </a:pPr>
                      <a:r>
                        <a:rPr lang="da-DK" sz="90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rPr>
                        <a:t>Data og indlæsning</a:t>
                      </a:r>
                    </a:p>
                  </a:txBody>
                  <a:tcPr marL="50508" marR="50508" marT="0" marB="0" vert="vert27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MT5: Nutidsdatabase med aktuelle data</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extLst>
                  <a:ext uri="{0D108BD9-81ED-4DB2-BD59-A6C34878D82A}">
                    <a16:rowId xmlns:a16="http://schemas.microsoft.com/office/drawing/2014/main" val="1117445538"/>
                  </a:ext>
                </a:extLst>
              </a:tr>
              <a:tr h="201600">
                <a:tc vMerge="1">
                  <a:txBody>
                    <a:bodyPr/>
                    <a:lstStyle/>
                    <a:p>
                      <a:pP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MT9: Optimering af løbende indlæsning af data</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extLst>
                  <a:ext uri="{0D108BD9-81ED-4DB2-BD59-A6C34878D82A}">
                    <a16:rowId xmlns:a16="http://schemas.microsoft.com/office/drawing/2014/main" val="3518725627"/>
                  </a:ext>
                </a:extLst>
              </a:tr>
              <a:tr h="201600">
                <a:tc vMerge="1">
                  <a:txBody>
                    <a:bodyPr/>
                    <a:lstStyle/>
                    <a:p>
                      <a:pP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MT10: Optimering af totalindlæsning og datamodelændringer</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9FF66"/>
                    </a:solidFill>
                  </a:tcPr>
                </a:tc>
                <a:extLst>
                  <a:ext uri="{0D108BD9-81ED-4DB2-BD59-A6C34878D82A}">
                    <a16:rowId xmlns:a16="http://schemas.microsoft.com/office/drawing/2014/main" val="125007589"/>
                  </a:ext>
                </a:extLst>
              </a:tr>
              <a:tr h="201600">
                <a:tc>
                  <a:txBody>
                    <a:bodyPr/>
                    <a:lstStyle/>
                    <a:p>
                      <a:pPr algn="ctr">
                        <a:lnSpc>
                          <a:spcPct val="120000"/>
                        </a:lnSpc>
                        <a:spcBef>
                          <a:spcPts val="400"/>
                        </a:spcBef>
                        <a:spcAft>
                          <a:spcPts val="0"/>
                        </a:spcAft>
                      </a:pPr>
                      <a:r>
                        <a:rPr lang="da-DK" sz="900" dirty="0">
                          <a:solidFill>
                            <a:srgbClr val="D0CECE"/>
                          </a:solidFill>
                          <a:effectLst/>
                          <a:latin typeface="Calibri" panose="020F0502020204030204" pitchFamily="34" charset="0"/>
                          <a:ea typeface="Times New Roman" panose="02020603050405020304" pitchFamily="18" charset="0"/>
                          <a:cs typeface="Calibri" panose="020F0502020204030204" pitchFamily="34" charset="0"/>
                        </a:rPr>
                        <a:t>Geodata</a:t>
                      </a: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D0CECE"/>
                          </a:solidFill>
                          <a:effectLst/>
                          <a:latin typeface="Calibri" panose="020F0502020204030204" pitchFamily="34" charset="0"/>
                          <a:cs typeface="Calibri" panose="020F0502020204030204" pitchFamily="34" charset="0"/>
                        </a:rPr>
                        <a:t>MT8: Optimering af distribution af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D0CECE"/>
                    </a:solidFill>
                  </a:tcPr>
                </a:tc>
                <a:extLst>
                  <a:ext uri="{0D108BD9-81ED-4DB2-BD59-A6C34878D82A}">
                    <a16:rowId xmlns:a16="http://schemas.microsoft.com/office/drawing/2014/main" val="135628539"/>
                  </a:ext>
                </a:extLst>
              </a:tr>
              <a:tr h="201600">
                <a:tc rowSpan="4">
                  <a:txBody>
                    <a:bodyPr/>
                    <a:lstStyle/>
                    <a:p>
                      <a:pPr algn="ctr">
                        <a:lnSpc>
                          <a:spcPct val="120000"/>
                        </a:lnSpc>
                        <a:spcBef>
                          <a:spcPts val="400"/>
                        </a:spcBef>
                        <a:spcAft>
                          <a:spcPts val="0"/>
                        </a:spcAft>
                      </a:pPr>
                      <a:r>
                        <a:rPr lang="da-DK" sz="90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rPr>
                        <a:t>Infrastruktur services</a:t>
                      </a:r>
                    </a:p>
                    <a:p>
                      <a:pPr algn="ctr">
                        <a:lnSpc>
                          <a:spcPct val="120000"/>
                        </a:lnSpc>
                        <a:spcBef>
                          <a:spcPts val="400"/>
                        </a:spcBef>
                        <a:spcAft>
                          <a:spcPts val="0"/>
                        </a:spcAft>
                      </a:pPr>
                      <a:endParaRPr lang="da-DK" sz="90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270" anchor="ctr">
                    <a:solidFill>
                      <a:schemeClr val="accent1">
                        <a:lumMod val="50000"/>
                      </a:schemeClr>
                    </a:solidFill>
                  </a:tcPr>
                </a:tc>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MT6: Stabil og robust modulær </a:t>
                      </a:r>
                      <a:r>
                        <a:rPr lang="da-DK" sz="1050" dirty="0">
                          <a:solidFill>
                            <a:srgbClr val="FFB9B9"/>
                          </a:solidFill>
                          <a:effectLst/>
                          <a:latin typeface="Calibri" panose="020F0502020204030204" pitchFamily="34" charset="0"/>
                          <a:cs typeface="Calibri" panose="020F0502020204030204" pitchFamily="34" charset="0"/>
                        </a:rPr>
                        <a:t>IT-arkitektur</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extLst>
                  <a:ext uri="{0D108BD9-81ED-4DB2-BD59-A6C34878D82A}">
                    <a16:rowId xmlns:a16="http://schemas.microsoft.com/office/drawing/2014/main" val="3973890812"/>
                  </a:ext>
                </a:extLst>
              </a:tr>
              <a:tr h="201600">
                <a:tc vMerge="1">
                  <a:txBody>
                    <a:bodyPr/>
                    <a:lstStyle/>
                    <a:p>
                      <a:pPr>
                        <a:lnSpc>
                          <a:spcPct val="120000"/>
                        </a:lnSpc>
                        <a:spcBef>
                          <a:spcPts val="400"/>
                        </a:spcBef>
                        <a:spcAft>
                          <a:spcPts val="0"/>
                        </a:spcAft>
                      </a:pP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MT7i: Forbedring og effektivisering af sikkerhed *</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extLst>
                  <a:ext uri="{0D108BD9-81ED-4DB2-BD59-A6C34878D82A}">
                    <a16:rowId xmlns:a16="http://schemas.microsoft.com/office/drawing/2014/main" val="4200822459"/>
                  </a:ext>
                </a:extLst>
              </a:tr>
              <a:tr h="201600">
                <a:tc vMerge="1">
                  <a:txBody>
                    <a:bodyPr/>
                    <a:lstStyle/>
                    <a:p>
                      <a:pPr>
                        <a:lnSpc>
                          <a:spcPct val="120000"/>
                        </a:lnSpc>
                        <a:spcBef>
                          <a:spcPts val="400"/>
                        </a:spcBef>
                        <a:spcAft>
                          <a:spcPts val="0"/>
                        </a:spcAft>
                      </a:pP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MT13: Optimering af logning og overvågning</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a:solidFill>
                            <a:schemeClr val="tx1"/>
                          </a:solidFill>
                          <a:effectLst/>
                          <a:latin typeface="Calibri" panose="020F0502020204030204" pitchFamily="34" charset="0"/>
                          <a:cs typeface="Calibri" panose="020F0502020204030204" pitchFamily="34" charset="0"/>
                        </a:rPr>
                        <a:t> </a:t>
                      </a:r>
                      <a:endPar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extLst>
                  <a:ext uri="{0D108BD9-81ED-4DB2-BD59-A6C34878D82A}">
                    <a16:rowId xmlns:a16="http://schemas.microsoft.com/office/drawing/2014/main" val="1538457785"/>
                  </a:ext>
                </a:extLst>
              </a:tr>
              <a:tr h="201600">
                <a:tc vMerge="1">
                  <a:txBody>
                    <a:bodyPr/>
                    <a:lstStyle/>
                    <a:p>
                      <a:pPr>
                        <a:lnSpc>
                          <a:spcPct val="120000"/>
                        </a:lnSpc>
                        <a:spcBef>
                          <a:spcPts val="400"/>
                        </a:spcBef>
                        <a:spcAft>
                          <a:spcPts val="0"/>
                        </a:spcAft>
                      </a:pP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MT14i: Øget automatisering af test og Testmiljøer *</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b="1" dirty="0">
                          <a:solidFill>
                            <a:schemeClr val="tx1"/>
                          </a:solidFill>
                          <a:effectLst/>
                          <a:latin typeface="Calibri" panose="020F0502020204030204" pitchFamily="34" charset="0"/>
                          <a:cs typeface="Calibri" panose="020F0502020204030204" pitchFamily="34" charset="0"/>
                        </a:rPr>
                        <a:t>X</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tc>
                  <a:txBody>
                    <a:bodyPr/>
                    <a:lstStyle/>
                    <a:p>
                      <a:pPr algn="ctr">
                        <a:lnSpc>
                          <a:spcPct val="120000"/>
                        </a:lnSpc>
                        <a:spcBef>
                          <a:spcPts val="400"/>
                        </a:spcBef>
                        <a:spcAft>
                          <a:spcPts val="0"/>
                        </a:spcAft>
                      </a:pPr>
                      <a:r>
                        <a:rPr lang="da-DK" sz="1100" dirty="0">
                          <a:solidFill>
                            <a:schemeClr val="tx1"/>
                          </a:solidFill>
                          <a:effectLst/>
                          <a:latin typeface="Calibri" panose="020F0502020204030204" pitchFamily="34" charset="0"/>
                          <a:cs typeface="Calibri" panose="020F0502020204030204" pitchFamily="34" charset="0"/>
                        </a:rPr>
                        <a:t> </a:t>
                      </a:r>
                      <a:endPar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CBA2AB"/>
                    </a:solidFill>
                  </a:tcPr>
                </a:tc>
                <a:extLst>
                  <a:ext uri="{0D108BD9-81ED-4DB2-BD59-A6C34878D82A}">
                    <a16:rowId xmlns:a16="http://schemas.microsoft.com/office/drawing/2014/main" val="4049521309"/>
                  </a:ext>
                </a:extLst>
              </a:tr>
            </a:tbl>
          </a:graphicData>
        </a:graphic>
      </p:graphicFrame>
      <p:sp>
        <p:nvSpPr>
          <p:cNvPr id="7" name="TextBox 6">
            <a:extLst>
              <a:ext uri="{FF2B5EF4-FFF2-40B4-BE49-F238E27FC236}">
                <a16:creationId xmlns:a16="http://schemas.microsoft.com/office/drawing/2014/main" id="{E095F452-CF02-4334-8C54-0628A983DA76}"/>
              </a:ext>
            </a:extLst>
          </p:cNvPr>
          <p:cNvSpPr txBox="1"/>
          <p:nvPr/>
        </p:nvSpPr>
        <p:spPr>
          <a:xfrm>
            <a:off x="580433" y="6387374"/>
            <a:ext cx="4320000" cy="230832"/>
          </a:xfrm>
          <a:prstGeom prst="rect">
            <a:avLst/>
          </a:prstGeom>
          <a:noFill/>
        </p:spPr>
        <p:txBody>
          <a:bodyPr wrap="square" rtlCol="0">
            <a:spAutoFit/>
          </a:bodyPr>
          <a:lstStyle/>
          <a:p>
            <a:r>
              <a:rPr lang="da-DK" sz="900" dirty="0">
                <a:latin typeface="Calibri" panose="020F0502020204030204" pitchFamily="34" charset="0"/>
                <a:cs typeface="Calibri" panose="020F0502020204030204" pitchFamily="34" charset="0"/>
              </a:rPr>
              <a:t>* Moderniseringstiltag opdelt for hhv. interne og eksterne interessenter </a:t>
            </a:r>
          </a:p>
        </p:txBody>
      </p:sp>
      <p:pic>
        <p:nvPicPr>
          <p:cNvPr id="9" name="Picture 8">
            <a:extLst>
              <a:ext uri="{FF2B5EF4-FFF2-40B4-BE49-F238E27FC236}">
                <a16:creationId xmlns:a16="http://schemas.microsoft.com/office/drawing/2014/main" id="{24937121-4F88-41E7-9FD4-9BC20250D1C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7480" y="1465154"/>
            <a:ext cx="3725905" cy="1123296"/>
          </a:xfrm>
          <a:prstGeom prst="rect">
            <a:avLst/>
          </a:prstGeom>
        </p:spPr>
      </p:pic>
    </p:spTree>
    <p:extLst>
      <p:ext uri="{BB962C8B-B14F-4D97-AF65-F5344CB8AC3E}">
        <p14:creationId xmlns:p14="http://schemas.microsoft.com/office/powerpoint/2010/main" val="277151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j-lt"/>
              </a:rPr>
              <a:t>Arbejdsgruppen ”Moderne tjenester”</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i="1" dirty="0">
              <a:solidFill>
                <a:srgbClr val="FFFF00"/>
              </a:solidFill>
              <a:latin typeface="+mn-lt"/>
            </a:endParaRPr>
          </a:p>
        </p:txBody>
      </p:sp>
    </p:spTree>
    <p:extLst>
      <p:ext uri="{BB962C8B-B14F-4D97-AF65-F5344CB8AC3E}">
        <p14:creationId xmlns:p14="http://schemas.microsoft.com/office/powerpoint/2010/main" val="1128048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678889"/>
          </a:xfrm>
        </p:spPr>
        <p:txBody>
          <a:bodyPr/>
          <a:lstStyle/>
          <a:p>
            <a:r>
              <a:rPr lang="da-DK" sz="2800" dirty="0">
                <a:latin typeface="Calibri" panose="020F0502020204030204" pitchFamily="34" charset="0"/>
                <a:cs typeface="Calibri" panose="020F0502020204030204" pitchFamily="34" charset="0"/>
              </a:rPr>
              <a:t>1. Moderniseringstiltag i Arbejdsgruppen ”Moderne tjenester”</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17</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nvPr>
        </p:nvGraphicFramePr>
        <p:xfrm>
          <a:off x="637584" y="1083340"/>
          <a:ext cx="10930531" cy="2934000"/>
        </p:xfrm>
        <a:graphic>
          <a:graphicData uri="http://schemas.openxmlformats.org/drawingml/2006/table">
            <a:tbl>
              <a:tblPr firstRow="1" firstCol="1" bandRow="1">
                <a:tableStyleId>{5C22544A-7EE6-4342-B048-85BDC9FD1C3A}</a:tableStyleId>
              </a:tblPr>
              <a:tblGrid>
                <a:gridCol w="4476055">
                  <a:extLst>
                    <a:ext uri="{9D8B030D-6E8A-4147-A177-3AD203B41FA5}">
                      <a16:colId xmlns:a16="http://schemas.microsoft.com/office/drawing/2014/main" val="675250857"/>
                    </a:ext>
                  </a:extLst>
                </a:gridCol>
                <a:gridCol w="358582">
                  <a:extLst>
                    <a:ext uri="{9D8B030D-6E8A-4147-A177-3AD203B41FA5}">
                      <a16:colId xmlns:a16="http://schemas.microsoft.com/office/drawing/2014/main" val="3070459596"/>
                    </a:ext>
                  </a:extLst>
                </a:gridCol>
                <a:gridCol w="358582">
                  <a:extLst>
                    <a:ext uri="{9D8B030D-6E8A-4147-A177-3AD203B41FA5}">
                      <a16:colId xmlns:a16="http://schemas.microsoft.com/office/drawing/2014/main" val="3385031584"/>
                    </a:ext>
                  </a:extLst>
                </a:gridCol>
                <a:gridCol w="358582">
                  <a:extLst>
                    <a:ext uri="{9D8B030D-6E8A-4147-A177-3AD203B41FA5}">
                      <a16:colId xmlns:a16="http://schemas.microsoft.com/office/drawing/2014/main" val="979621982"/>
                    </a:ext>
                  </a:extLst>
                </a:gridCol>
                <a:gridCol w="358582">
                  <a:extLst>
                    <a:ext uri="{9D8B030D-6E8A-4147-A177-3AD203B41FA5}">
                      <a16:colId xmlns:a16="http://schemas.microsoft.com/office/drawing/2014/main" val="460806673"/>
                    </a:ext>
                  </a:extLst>
                </a:gridCol>
                <a:gridCol w="358582">
                  <a:extLst>
                    <a:ext uri="{9D8B030D-6E8A-4147-A177-3AD203B41FA5}">
                      <a16:colId xmlns:a16="http://schemas.microsoft.com/office/drawing/2014/main" val="910011925"/>
                    </a:ext>
                  </a:extLst>
                </a:gridCol>
                <a:gridCol w="358582">
                  <a:extLst>
                    <a:ext uri="{9D8B030D-6E8A-4147-A177-3AD203B41FA5}">
                      <a16:colId xmlns:a16="http://schemas.microsoft.com/office/drawing/2014/main" val="2219207213"/>
                    </a:ext>
                  </a:extLst>
                </a:gridCol>
                <a:gridCol w="358582">
                  <a:extLst>
                    <a:ext uri="{9D8B030D-6E8A-4147-A177-3AD203B41FA5}">
                      <a16:colId xmlns:a16="http://schemas.microsoft.com/office/drawing/2014/main" val="3251306983"/>
                    </a:ext>
                  </a:extLst>
                </a:gridCol>
                <a:gridCol w="358582">
                  <a:extLst>
                    <a:ext uri="{9D8B030D-6E8A-4147-A177-3AD203B41FA5}">
                      <a16:colId xmlns:a16="http://schemas.microsoft.com/office/drawing/2014/main" val="2288574143"/>
                    </a:ext>
                  </a:extLst>
                </a:gridCol>
                <a:gridCol w="358582">
                  <a:extLst>
                    <a:ext uri="{9D8B030D-6E8A-4147-A177-3AD203B41FA5}">
                      <a16:colId xmlns:a16="http://schemas.microsoft.com/office/drawing/2014/main" val="2811448885"/>
                    </a:ext>
                  </a:extLst>
                </a:gridCol>
                <a:gridCol w="358582">
                  <a:extLst>
                    <a:ext uri="{9D8B030D-6E8A-4147-A177-3AD203B41FA5}">
                      <a16:colId xmlns:a16="http://schemas.microsoft.com/office/drawing/2014/main" val="4103613236"/>
                    </a:ext>
                  </a:extLst>
                </a:gridCol>
                <a:gridCol w="358582">
                  <a:extLst>
                    <a:ext uri="{9D8B030D-6E8A-4147-A177-3AD203B41FA5}">
                      <a16:colId xmlns:a16="http://schemas.microsoft.com/office/drawing/2014/main" val="2640743531"/>
                    </a:ext>
                  </a:extLst>
                </a:gridCol>
                <a:gridCol w="358582">
                  <a:extLst>
                    <a:ext uri="{9D8B030D-6E8A-4147-A177-3AD203B41FA5}">
                      <a16:colId xmlns:a16="http://schemas.microsoft.com/office/drawing/2014/main" val="2322574239"/>
                    </a:ext>
                  </a:extLst>
                </a:gridCol>
                <a:gridCol w="358582">
                  <a:extLst>
                    <a:ext uri="{9D8B030D-6E8A-4147-A177-3AD203B41FA5}">
                      <a16:colId xmlns:a16="http://schemas.microsoft.com/office/drawing/2014/main" val="2929578606"/>
                    </a:ext>
                  </a:extLst>
                </a:gridCol>
                <a:gridCol w="358582">
                  <a:extLst>
                    <a:ext uri="{9D8B030D-6E8A-4147-A177-3AD203B41FA5}">
                      <a16:colId xmlns:a16="http://schemas.microsoft.com/office/drawing/2014/main" val="823045065"/>
                    </a:ext>
                  </a:extLst>
                </a:gridCol>
                <a:gridCol w="358582">
                  <a:extLst>
                    <a:ext uri="{9D8B030D-6E8A-4147-A177-3AD203B41FA5}">
                      <a16:colId xmlns:a16="http://schemas.microsoft.com/office/drawing/2014/main" val="3330890542"/>
                    </a:ext>
                  </a:extLst>
                </a:gridCol>
                <a:gridCol w="358582">
                  <a:extLst>
                    <a:ext uri="{9D8B030D-6E8A-4147-A177-3AD203B41FA5}">
                      <a16:colId xmlns:a16="http://schemas.microsoft.com/office/drawing/2014/main" val="483532126"/>
                    </a:ext>
                  </a:extLst>
                </a:gridCol>
                <a:gridCol w="358582">
                  <a:extLst>
                    <a:ext uri="{9D8B030D-6E8A-4147-A177-3AD203B41FA5}">
                      <a16:colId xmlns:a16="http://schemas.microsoft.com/office/drawing/2014/main" val="1039806770"/>
                    </a:ext>
                  </a:extLst>
                </a:gridCol>
                <a:gridCol w="358582">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 Moderne REST-Tjenester</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(X)</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extLst>
                  <a:ext uri="{0D108BD9-81ED-4DB2-BD59-A6C34878D82A}">
                    <a16:rowId xmlns:a16="http://schemas.microsoft.com/office/drawing/2014/main" val="3971478394"/>
                  </a:ext>
                </a:extLst>
              </a:tr>
              <a:tr h="234000">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MT2: Moderne Hændelser</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(X)</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extLst>
                  <a:ext uri="{0D108BD9-81ED-4DB2-BD59-A6C34878D82A}">
                    <a16:rowId xmlns:a16="http://schemas.microsoft.com/office/drawing/2014/main" val="3791229073"/>
                  </a:ext>
                </a:extLst>
              </a:tr>
              <a:tr h="234000">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MT11: Moderne Filudtræk</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(X)</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extLst>
                  <a:ext uri="{0D108BD9-81ED-4DB2-BD59-A6C34878D82A}">
                    <a16:rowId xmlns:a16="http://schemas.microsoft.com/office/drawing/2014/main" val="536020639"/>
                  </a:ext>
                </a:extLst>
              </a:tr>
              <a:tr h="234000">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MT12: Understøttelse af kopiregistre</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a:solidFill>
                            <a:srgbClr val="FFFF00"/>
                          </a:solidFill>
                          <a:effectLst/>
                          <a:latin typeface="Calibri" panose="020F0502020204030204" pitchFamily="34" charset="0"/>
                          <a:cs typeface="Calibri" panose="020F0502020204030204" pitchFamily="34" charset="0"/>
                        </a:rPr>
                        <a:t> </a:t>
                      </a:r>
                      <a:endParaRPr lang="da-DK" sz="105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 </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extLst>
                  <a:ext uri="{0D108BD9-81ED-4DB2-BD59-A6C34878D82A}">
                    <a16:rowId xmlns:a16="http://schemas.microsoft.com/office/drawing/2014/main" val="1635133339"/>
                  </a:ext>
                </a:extLst>
              </a:tr>
            </a:tbl>
          </a:graphicData>
        </a:graphic>
      </p:graphicFrame>
      <p:graphicFrame>
        <p:nvGraphicFramePr>
          <p:cNvPr id="7" name="Table 6">
            <a:extLst>
              <a:ext uri="{FF2B5EF4-FFF2-40B4-BE49-F238E27FC236}">
                <a16:creationId xmlns:a16="http://schemas.microsoft.com/office/drawing/2014/main" id="{FA63FE49-15D0-4E6F-A125-D11CC02EE21D}"/>
              </a:ext>
            </a:extLst>
          </p:cNvPr>
          <p:cNvGraphicFramePr>
            <a:graphicFrameLocks noGrp="1"/>
          </p:cNvGraphicFramePr>
          <p:nvPr>
            <p:extLst>
              <p:ext uri="{D42A27DB-BD31-4B8C-83A1-F6EECF244321}">
                <p14:modId xmlns:p14="http://schemas.microsoft.com/office/powerpoint/2010/main" val="2222193518"/>
              </p:ext>
            </p:extLst>
          </p:nvPr>
        </p:nvGraphicFramePr>
        <p:xfrm>
          <a:off x="641472" y="4089846"/>
          <a:ext cx="10926640" cy="1945213"/>
        </p:xfrm>
        <a:graphic>
          <a:graphicData uri="http://schemas.openxmlformats.org/drawingml/2006/table">
            <a:tbl>
              <a:tblPr firstRow="1" firstCol="1" bandRow="1">
                <a:tableStyleId>{5C22544A-7EE6-4342-B048-85BDC9FD1C3A}</a:tableStyleId>
              </a:tblPr>
              <a:tblGrid>
                <a:gridCol w="3510855">
                  <a:extLst>
                    <a:ext uri="{9D8B030D-6E8A-4147-A177-3AD203B41FA5}">
                      <a16:colId xmlns:a16="http://schemas.microsoft.com/office/drawing/2014/main" val="1092225632"/>
                    </a:ext>
                  </a:extLst>
                </a:gridCol>
                <a:gridCol w="2059940">
                  <a:extLst>
                    <a:ext uri="{9D8B030D-6E8A-4147-A177-3AD203B41FA5}">
                      <a16:colId xmlns:a16="http://schemas.microsoft.com/office/drawing/2014/main" val="3390031589"/>
                    </a:ext>
                  </a:extLst>
                </a:gridCol>
                <a:gridCol w="3295905">
                  <a:extLst>
                    <a:ext uri="{9D8B030D-6E8A-4147-A177-3AD203B41FA5}">
                      <a16:colId xmlns:a16="http://schemas.microsoft.com/office/drawing/2014/main" val="6967226"/>
                    </a:ext>
                  </a:extLst>
                </a:gridCol>
                <a:gridCol w="2059940">
                  <a:extLst>
                    <a:ext uri="{9D8B030D-6E8A-4147-A177-3AD203B41FA5}">
                      <a16:colId xmlns:a16="http://schemas.microsoft.com/office/drawing/2014/main" val="1912980128"/>
                    </a:ext>
                  </a:extLst>
                </a:gridCol>
              </a:tblGrid>
              <a:tr h="234000">
                <a:tc gridSpan="4">
                  <a:txBody>
                    <a:bodyPr/>
                    <a:lstStyle/>
                    <a:p>
                      <a:pPr algn="ctr">
                        <a:lnSpc>
                          <a:spcPct val="120000"/>
                        </a:lnSpc>
                        <a:spcBef>
                          <a:spcPts val="400"/>
                        </a:spcBef>
                        <a:spcAft>
                          <a:spcPts val="0"/>
                        </a:spcAft>
                      </a:pPr>
                      <a:r>
                        <a:rPr lang="da-D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Medlemmer af arbejdsgruppen ”Moderne tjenester”</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406985541"/>
                  </a:ext>
                </a:extLst>
              </a:tr>
              <a:tr h="234000">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81647390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731925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7507054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18667888"/>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78815832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43066247"/>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1535399455"/>
                  </a:ext>
                </a:extLst>
              </a:tr>
            </a:tbl>
          </a:graphicData>
        </a:graphic>
      </p:graphicFrame>
      <p:sp>
        <p:nvSpPr>
          <p:cNvPr id="9" name="Rectangle: Rounded Corners 7">
            <a:extLst>
              <a:ext uri="{FF2B5EF4-FFF2-40B4-BE49-F238E27FC236}">
                <a16:creationId xmlns:a16="http://schemas.microsoft.com/office/drawing/2014/main" id="{7E9CF353-E0AA-4A67-85D7-9C83AD3CF0B3}"/>
              </a:ext>
            </a:extLst>
          </p:cNvPr>
          <p:cNvSpPr/>
          <p:nvPr/>
        </p:nvSpPr>
        <p:spPr>
          <a:xfrm>
            <a:off x="1270912" y="1097642"/>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14876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18</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071664191"/>
              </p:ext>
            </p:extLst>
          </p:nvPr>
        </p:nvGraphicFramePr>
        <p:xfrm>
          <a:off x="637583" y="1088624"/>
          <a:ext cx="10930529" cy="4598392"/>
        </p:xfrm>
        <a:graphic>
          <a:graphicData uri="http://schemas.openxmlformats.org/drawingml/2006/table">
            <a:tbl>
              <a:tblPr firstRow="1" firstCol="1" bandRow="1">
                <a:tableStyleId>{5C22544A-7EE6-4342-B048-85BDC9FD1C3A}</a:tableStyleId>
              </a:tblPr>
              <a:tblGrid>
                <a:gridCol w="8563295">
                  <a:extLst>
                    <a:ext uri="{9D8B030D-6E8A-4147-A177-3AD203B41FA5}">
                      <a16:colId xmlns:a16="http://schemas.microsoft.com/office/drawing/2014/main" val="675250857"/>
                    </a:ext>
                  </a:extLst>
                </a:gridCol>
                <a:gridCol w="394539">
                  <a:extLst>
                    <a:ext uri="{9D8B030D-6E8A-4147-A177-3AD203B41FA5}">
                      <a16:colId xmlns:a16="http://schemas.microsoft.com/office/drawing/2014/main" val="3070459596"/>
                    </a:ext>
                  </a:extLst>
                </a:gridCol>
                <a:gridCol w="394539">
                  <a:extLst>
                    <a:ext uri="{9D8B030D-6E8A-4147-A177-3AD203B41FA5}">
                      <a16:colId xmlns:a16="http://schemas.microsoft.com/office/drawing/2014/main" val="2288574143"/>
                    </a:ext>
                  </a:extLst>
                </a:gridCol>
                <a:gridCol w="394539">
                  <a:extLst>
                    <a:ext uri="{9D8B030D-6E8A-4147-A177-3AD203B41FA5}">
                      <a16:colId xmlns:a16="http://schemas.microsoft.com/office/drawing/2014/main" val="1019393692"/>
                    </a:ext>
                  </a:extLst>
                </a:gridCol>
                <a:gridCol w="394539">
                  <a:extLst>
                    <a:ext uri="{9D8B030D-6E8A-4147-A177-3AD203B41FA5}">
                      <a16:colId xmlns:a16="http://schemas.microsoft.com/office/drawing/2014/main" val="2929578606"/>
                    </a:ext>
                  </a:extLst>
                </a:gridCol>
                <a:gridCol w="394539">
                  <a:extLst>
                    <a:ext uri="{9D8B030D-6E8A-4147-A177-3AD203B41FA5}">
                      <a16:colId xmlns:a16="http://schemas.microsoft.com/office/drawing/2014/main" val="3330890542"/>
                    </a:ext>
                  </a:extLst>
                </a:gridCol>
                <a:gridCol w="394539">
                  <a:extLst>
                    <a:ext uri="{9D8B030D-6E8A-4147-A177-3AD203B41FA5}">
                      <a16:colId xmlns:a16="http://schemas.microsoft.com/office/drawing/2014/main" val="1039806770"/>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MB-01 – Modulær it-arkitektur</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MB-03 – Standardprogrammel</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MB-11 – Udstillingsværktøjer</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MB-13 – Tjeneste automatisering</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MB-15 – Selvbetjening</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6039">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 Moderne REST-Tjenester - </a:t>
                      </a:r>
                      <a:r>
                        <a:rPr lang="da-DK" sz="1050" dirty="0" err="1">
                          <a:solidFill>
                            <a:srgbClr val="FFFF99"/>
                          </a:solidFill>
                          <a:effectLst/>
                          <a:latin typeface="Calibri" panose="020F0502020204030204" pitchFamily="34" charset="0"/>
                          <a:cs typeface="Calibri" panose="020F0502020204030204" pitchFamily="34" charset="0"/>
                        </a:rPr>
                        <a:t>Epics</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7">
                  <a:txBody>
                    <a:bodyPr/>
                    <a:lstStyle/>
                    <a:p>
                      <a:pPr algn="ctr">
                        <a:lnSpc>
                          <a:spcPct val="120000"/>
                        </a:lnSpc>
                        <a:spcBef>
                          <a:spcPts val="400"/>
                        </a:spcBef>
                        <a:spcAft>
                          <a:spcPts val="0"/>
                        </a:spcAft>
                      </a:pPr>
                      <a:r>
                        <a:rPr lang="da-DK"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 </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r>
                        <a:rPr lang="da-DK" sz="1050" b="1" dirty="0">
                          <a:solidFill>
                            <a:srgbClr val="FFFF99"/>
                          </a:solidFill>
                          <a:effectLst/>
                          <a:latin typeface="Calibri" panose="020F0502020204030204" pitchFamily="34" charset="0"/>
                          <a:cs typeface="Calibri" panose="020F0502020204030204" pitchFamily="34" charset="0"/>
                        </a:rPr>
                        <a:t>(X)</a:t>
                      </a:r>
                      <a:endParaRPr lang="da-DK" sz="1050" b="1" dirty="0">
                        <a:solidFill>
                          <a:srgbClr val="FFFF99"/>
                        </a:solidFill>
                      </a:endParaRPr>
                    </a:p>
                  </a:txBody>
                  <a:tcPr marL="50508" marR="50508" marT="0" marB="0" anchor="ctr">
                    <a:solidFill>
                      <a:srgbClr val="50B8C1"/>
                    </a:solidFill>
                  </a:tcPr>
                </a:tc>
                <a:extLst>
                  <a:ext uri="{0D108BD9-81ED-4DB2-BD59-A6C34878D82A}">
                    <a16:rowId xmlns:a16="http://schemas.microsoft.com/office/drawing/2014/main" val="3971478394"/>
                  </a:ext>
                </a:extLst>
              </a:tr>
              <a:tr h="236039">
                <a:tc>
                  <a:txBody>
                    <a:bodyPr/>
                    <a:lstStyle/>
                    <a:p>
                      <a:pPr marL="171450" lvl="0" indent="-171450">
                        <a:lnSpc>
                          <a:spcPct val="100000"/>
                        </a:lnSpc>
                        <a:spcBef>
                          <a:spcPts val="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Behov for at registermyndigheder kan udstille data med mindst mulig konfiguration af nye tjenester (mindske kompleksiteten)</a:t>
                      </a:r>
                    </a:p>
                  </a:txBody>
                  <a:tcPr marL="50508" marR="50508"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3551753600"/>
                  </a:ext>
                </a:extLst>
              </a:tr>
              <a:tr h="236039">
                <a:tc>
                  <a:txBody>
                    <a:bodyPr/>
                    <a:lstStyle/>
                    <a:p>
                      <a:pPr marL="171450" lvl="0" indent="-171450">
                        <a:lnSpc>
                          <a:spcPct val="100000"/>
                        </a:lnSpc>
                        <a:spcBef>
                          <a:spcPts val="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Stille fleksible søgemuligheder til rådighed for anvenderne således, at man ikke behøver at konfigurere nye tjenester og søgeparametre, efterhånden som nye brugerdrevne behov opstår</a:t>
                      </a:r>
                    </a:p>
                  </a:txBody>
                  <a:tcPr marL="50508" marR="50508"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3329326350"/>
                  </a:ext>
                </a:extLst>
              </a:tr>
              <a:tr h="236039">
                <a:tc>
                  <a:txBody>
                    <a:bodyPr/>
                    <a:lstStyle/>
                    <a:p>
                      <a:pPr marL="171450" lvl="0" indent="-171450">
                        <a:lnSpc>
                          <a:spcPct val="100000"/>
                        </a:lnSpc>
                        <a:spcBef>
                          <a:spcPts val="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Mulighed for at udstille tjenester, der understøtter streaming, således at behovet for filudtræk samt REST-paginering minimeres og data er tilgængelig fra anmodningstidspunktet</a:t>
                      </a:r>
                    </a:p>
                  </a:txBody>
                  <a:tcPr marL="50508" marR="50508"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314862297"/>
                  </a:ext>
                </a:extLst>
              </a:tr>
              <a:tr h="236039">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Standardiseret proces til at oprette, klone, ændre og slette en tjeneste i alle miljøer</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1132399932"/>
                  </a:ext>
                </a:extLst>
              </a:tr>
              <a:tr h="236039">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Konfigurering bør kunne ske automatiseret ud fra templates eller lignende og kunne genbruges</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3521943359"/>
                  </a:ext>
                </a:extLst>
              </a:tr>
              <a:tr h="236039">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Brugere bør kunne tilgå dokumentation på nye samt ændrede Tjenester, inden de sættes i produktion</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endParaRPr lang="da-DK" sz="1050" b="1" dirty="0"/>
                    </a:p>
                  </a:txBody>
                  <a:tcPr marL="50508" marR="50508" marT="0" marB="0" anchor="ctr">
                    <a:solidFill>
                      <a:srgbClr val="50B8C1"/>
                    </a:solidFill>
                  </a:tcPr>
                </a:tc>
                <a:extLst>
                  <a:ext uri="{0D108BD9-81ED-4DB2-BD59-A6C34878D82A}">
                    <a16:rowId xmlns:a16="http://schemas.microsoft.com/office/drawing/2014/main" val="2015424390"/>
                  </a:ext>
                </a:extLst>
              </a:tr>
              <a:tr h="72000">
                <a:tc gridSpan="7">
                  <a:txBody>
                    <a:bodyPr/>
                    <a:lstStyle/>
                    <a:p>
                      <a:pPr marL="171450" indent="-171450">
                        <a:spcAft>
                          <a:spcPts val="0"/>
                        </a:spcAft>
                        <a:buFont typeface="Arial" panose="020B0604020202020204" pitchFamily="34" charset="0"/>
                        <a:buChar char="•"/>
                      </a:pPr>
                      <a:endParaRPr lang="da-DK" sz="1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7E6E6"/>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endParaRPr lang="da-DK" sz="1050" dirty="0"/>
                    </a:p>
                  </a:txBody>
                  <a:tcPr marL="50508" marR="50508" marT="0" marB="0" anchor="ctr">
                    <a:solidFill>
                      <a:srgbClr val="E7E6E6"/>
                    </a:solidFill>
                  </a:tcPr>
                </a:tc>
                <a:extLst>
                  <a:ext uri="{0D108BD9-81ED-4DB2-BD59-A6C34878D82A}">
                    <a16:rowId xmlns:a16="http://schemas.microsoft.com/office/drawing/2014/main" val="3117847130"/>
                  </a:ext>
                </a:extLst>
              </a:tr>
              <a:tr h="236039">
                <a:tc gridSpan="7">
                  <a:txBody>
                    <a:bodyPr/>
                    <a:lstStyle/>
                    <a:p>
                      <a:pPr marL="0" indent="0">
                        <a:spcAft>
                          <a:spcPts val="0"/>
                        </a:spcAft>
                        <a:buFont typeface="Arial" panose="020B0604020202020204" pitchFamily="34" charset="0"/>
                        <a:buNone/>
                      </a:pPr>
                      <a:r>
                        <a:rPr lang="da-DK" sz="1050" b="1" dirty="0">
                          <a:solidFill>
                            <a:srgbClr val="FFFF99"/>
                          </a:solidFill>
                          <a:effectLst/>
                          <a:latin typeface="Calibri" panose="020F0502020204030204" pitchFamily="34" charset="0"/>
                          <a:ea typeface="Calibri" panose="020F0502020204030204" pitchFamily="34" charset="0"/>
                          <a:cs typeface="Times New Roman" panose="02020603050405020304" pitchFamily="18" charset="0"/>
                        </a:rPr>
                        <a:t>Workshops:</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594464954"/>
                  </a:ext>
                </a:extLst>
              </a:tr>
              <a:tr h="236039">
                <a:tc gridSpan="7">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Moderne REST-Tjenester</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4232747476"/>
                  </a:ext>
                </a:extLst>
              </a:tr>
              <a:tr h="236039">
                <a:tc gridSpan="7">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Odata</a:t>
                      </a:r>
                      <a:endParaRPr lang="da-DK"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3591002584"/>
                  </a:ext>
                </a:extLst>
              </a:tr>
            </a:tbl>
          </a:graphicData>
        </a:graphic>
      </p:graphicFrame>
      <p:sp>
        <p:nvSpPr>
          <p:cNvPr id="8" name="Rectangle: Rounded Corners 7">
            <a:extLst>
              <a:ext uri="{FF2B5EF4-FFF2-40B4-BE49-F238E27FC236}">
                <a16:creationId xmlns:a16="http://schemas.microsoft.com/office/drawing/2014/main" id="{6843BC28-254E-464B-9D94-F459AF7E2C42}"/>
              </a:ext>
            </a:extLst>
          </p:cNvPr>
          <p:cNvSpPr/>
          <p:nvPr/>
        </p:nvSpPr>
        <p:spPr>
          <a:xfrm>
            <a:off x="4777592"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grpSp>
        <p:nvGrpSpPr>
          <p:cNvPr id="10" name="Group 9">
            <a:extLst>
              <a:ext uri="{FF2B5EF4-FFF2-40B4-BE49-F238E27FC236}">
                <a16:creationId xmlns:a16="http://schemas.microsoft.com/office/drawing/2014/main" id="{216E3401-AB53-4BA1-BF74-A47ED67D9F79}"/>
              </a:ext>
            </a:extLst>
          </p:cNvPr>
          <p:cNvGrpSpPr/>
          <p:nvPr/>
        </p:nvGrpSpPr>
        <p:grpSpPr>
          <a:xfrm>
            <a:off x="651298" y="1392571"/>
            <a:ext cx="4115226" cy="1214879"/>
            <a:chOff x="651298" y="1392571"/>
            <a:chExt cx="4115226" cy="1214879"/>
          </a:xfrm>
        </p:grpSpPr>
        <p:pic>
          <p:nvPicPr>
            <p:cNvPr id="6" name="Picture 5">
              <a:extLst>
                <a:ext uri="{FF2B5EF4-FFF2-40B4-BE49-F238E27FC236}">
                  <a16:creationId xmlns:a16="http://schemas.microsoft.com/office/drawing/2014/main" id="{7313C715-E971-42D3-9494-1185DF53B929}"/>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3" name="Rectangle: Rounded Corners 2">
              <a:extLst>
                <a:ext uri="{FF2B5EF4-FFF2-40B4-BE49-F238E27FC236}">
                  <a16:creationId xmlns:a16="http://schemas.microsoft.com/office/drawing/2014/main" id="{6B7054A9-0890-4FC7-9AB3-1C2425FA8EA7}"/>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Titel 1">
            <a:extLst>
              <a:ext uri="{FF2B5EF4-FFF2-40B4-BE49-F238E27FC236}">
                <a16:creationId xmlns:a16="http://schemas.microsoft.com/office/drawing/2014/main" id="{C4D91C29-53D1-4D00-A4BD-B1E1EF41FB10}"/>
              </a:ext>
            </a:extLst>
          </p:cNvPr>
          <p:cNvSpPr>
            <a:spLocks noGrp="1"/>
          </p:cNvSpPr>
          <p:nvPr>
            <p:ph type="title"/>
          </p:nvPr>
        </p:nvSpPr>
        <p:spPr>
          <a:xfrm>
            <a:off x="643607" y="341283"/>
            <a:ext cx="10983593" cy="678889"/>
          </a:xfrm>
        </p:spPr>
        <p:txBody>
          <a:bodyPr/>
          <a:lstStyle/>
          <a:p>
            <a:r>
              <a:rPr lang="da-DK" sz="2800" dirty="0">
                <a:latin typeface="Calibri" panose="020F0502020204030204" pitchFamily="34" charset="0"/>
                <a:cs typeface="Calibri" panose="020F0502020204030204" pitchFamily="34" charset="0"/>
              </a:rPr>
              <a:t>2. MT1 Moderne REST-Tjenester: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Tree>
    <p:extLst>
      <p:ext uri="{BB962C8B-B14F-4D97-AF65-F5344CB8AC3E}">
        <p14:creationId xmlns:p14="http://schemas.microsoft.com/office/powerpoint/2010/main" val="22649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19</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2461973829"/>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FF99"/>
                        </a:solidFill>
                        <a:latin typeface="Calibri" panose="020F0502020204030204" pitchFamily="34" charset="0"/>
                        <a:cs typeface="Calibri" panose="020F0502020204030204" pitchFamily="34" charset="0"/>
                      </a:endParaRPr>
                    </a:p>
                    <a:p>
                      <a:pPr algn="ctr"/>
                      <a:r>
                        <a:rPr lang="da-DK" sz="2000" b="1" dirty="0">
                          <a:solidFill>
                            <a:srgbClr val="FFFF99"/>
                          </a:solidFill>
                          <a:latin typeface="Calibri" panose="020F0502020204030204" pitchFamily="34" charset="0"/>
                          <a:cs typeface="Calibri" panose="020F0502020204030204" pitchFamily="34" charset="0"/>
                        </a:rPr>
                        <a:t>Workshop for:</a:t>
                      </a:r>
                      <a:endParaRPr lang="da-DK" sz="2400" b="1" dirty="0">
                        <a:solidFill>
                          <a:srgbClr val="FFFF99"/>
                        </a:solidFill>
                        <a:latin typeface="Calibri" panose="020F0502020204030204" pitchFamily="34" charset="0"/>
                        <a:cs typeface="Calibri" panose="020F0502020204030204" pitchFamily="34" charset="0"/>
                      </a:endParaRPr>
                    </a:p>
                  </a:txBody>
                  <a:tcPr>
                    <a:solidFill>
                      <a:srgbClr val="50B8C1"/>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40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sikre, at designet af de Moderne REST-tjenester stemmer overens med Anvenderorganisationernes behov og sikre, at designet er fleksibelt, med plads til agil fremtidig udvikling for senere versioner af REST-tjenesterne. Til dette formål faciliteter Netcompany en åben dialog mellem Netcompany, SDFI, Anvenderorganisationer og Registermyndigheder. Her tales forskellige scenarier igennem, så det derved sikres at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vision giver den påtænkte værdi, samtidig med at potentielle forbedringsforslag og justeringer, som dukker op i løbet af dialogen, noteres og tages med i det videre forløb.</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af hvordan Moderne REST-Tjenester bliver bygget med fokus på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er i stort omfang afklaret imellem SDFI og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Anvenderorganisationernes behov for Moderne REST-Tjenester er nedskrives og opsamlet i en konkret liste, som danner udgangspunkt for udvikling.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Eventuelle forbedringsforslag er opsamlet så de kan tages med til videre behandling mellem SDFI og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Der er en fælles forståelse for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Vision for hvordan Moderne REST-Tjenester virker og hvilke muligheder de giver.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har fået en større forståelse for Anvenderorganisationernes behov.</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Eventuelle afklaringer som tages senere forankres i Udeståender.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DD130 – Detaljeret design (REST)</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2" name="Rectangle: Rounded Corners 11">
            <a:extLst>
              <a:ext uri="{FF2B5EF4-FFF2-40B4-BE49-F238E27FC236}">
                <a16:creationId xmlns:a16="http://schemas.microsoft.com/office/drawing/2014/main" id="{1E4ABB89-6DEA-4155-A072-A32815E4BC42}"/>
              </a:ext>
            </a:extLst>
          </p:cNvPr>
          <p:cNvSpPr/>
          <p:nvPr/>
        </p:nvSpPr>
        <p:spPr>
          <a:xfrm>
            <a:off x="9045388" y="2008094"/>
            <a:ext cx="2164544" cy="662858"/>
          </a:xfrm>
          <a:prstGeom prst="round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a:solidFill>
                  <a:srgbClr val="FFFF99"/>
                </a:solidFill>
              </a:rPr>
              <a:t>Moderne REST-Tjenester</a:t>
            </a:r>
          </a:p>
        </p:txBody>
      </p:sp>
      <p:sp>
        <p:nvSpPr>
          <p:cNvPr id="10" name="Rectangle: Rounded Corners 9">
            <a:extLst>
              <a:ext uri="{FF2B5EF4-FFF2-40B4-BE49-F238E27FC236}">
                <a16:creationId xmlns:a16="http://schemas.microsoft.com/office/drawing/2014/main" id="{E54C44D7-AF1F-4B82-92D0-C96DEC03DFC7}"/>
              </a:ext>
            </a:extLst>
          </p:cNvPr>
          <p:cNvSpPr/>
          <p:nvPr/>
        </p:nvSpPr>
        <p:spPr>
          <a:xfrm>
            <a:off x="4777592"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grpSp>
        <p:nvGrpSpPr>
          <p:cNvPr id="2" name="Group 1">
            <a:extLst>
              <a:ext uri="{FF2B5EF4-FFF2-40B4-BE49-F238E27FC236}">
                <a16:creationId xmlns:a16="http://schemas.microsoft.com/office/drawing/2014/main" id="{D8F2C611-60CF-4518-BE17-EE486199DB65}"/>
              </a:ext>
            </a:extLst>
          </p:cNvPr>
          <p:cNvGrpSpPr/>
          <p:nvPr/>
        </p:nvGrpSpPr>
        <p:grpSpPr>
          <a:xfrm>
            <a:off x="651298" y="1392571"/>
            <a:ext cx="4115226" cy="1214879"/>
            <a:chOff x="651298" y="1392571"/>
            <a:chExt cx="4115226" cy="1214879"/>
          </a:xfrm>
        </p:grpSpPr>
        <p:pic>
          <p:nvPicPr>
            <p:cNvPr id="8" name="Picture 7">
              <a:extLst>
                <a:ext uri="{FF2B5EF4-FFF2-40B4-BE49-F238E27FC236}">
                  <a16:creationId xmlns:a16="http://schemas.microsoft.com/office/drawing/2014/main" id="{DA05747B-42CC-425B-AAA0-DC4B510D7A69}"/>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5" name="Rectangle: Rounded Corners 14">
              <a:extLst>
                <a:ext uri="{FF2B5EF4-FFF2-40B4-BE49-F238E27FC236}">
                  <a16:creationId xmlns:a16="http://schemas.microsoft.com/office/drawing/2014/main" id="{DD0F7776-7983-445F-95ED-378C64B1C371}"/>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Titel 1">
            <a:extLst>
              <a:ext uri="{FF2B5EF4-FFF2-40B4-BE49-F238E27FC236}">
                <a16:creationId xmlns:a16="http://schemas.microsoft.com/office/drawing/2014/main" id="{0D227226-29AB-4F3F-B1B6-B2DADAF0B2BE}"/>
              </a:ext>
            </a:extLst>
          </p:cNvPr>
          <p:cNvSpPr>
            <a:spLocks noGrp="1"/>
          </p:cNvSpPr>
          <p:nvPr>
            <p:ph type="title"/>
          </p:nvPr>
        </p:nvSpPr>
        <p:spPr>
          <a:xfrm>
            <a:off x="643607" y="341283"/>
            <a:ext cx="10983593" cy="678889"/>
          </a:xfrm>
        </p:spPr>
        <p:txBody>
          <a:bodyPr/>
          <a:lstStyle/>
          <a:p>
            <a:r>
              <a:rPr lang="da-DK" sz="2800" dirty="0">
                <a:latin typeface="Calibri" panose="020F0502020204030204" pitchFamily="34" charset="0"/>
                <a:cs typeface="Calibri" panose="020F0502020204030204" pitchFamily="34" charset="0"/>
              </a:rPr>
              <a:t>3. Workshop 1 til MT1: Moderne REST-Tjenester</a:t>
            </a:r>
          </a:p>
        </p:txBody>
      </p:sp>
    </p:spTree>
    <p:extLst>
      <p:ext uri="{BB962C8B-B14F-4D97-AF65-F5344CB8AC3E}">
        <p14:creationId xmlns:p14="http://schemas.microsoft.com/office/powerpoint/2010/main" val="134631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5DD9416A-A7EA-492D-83AF-643F9A893F5D}"/>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dsholder til tekst 3">
            <a:extLst>
              <a:ext uri="{FF2B5EF4-FFF2-40B4-BE49-F238E27FC236}">
                <a16:creationId xmlns:a16="http://schemas.microsoft.com/office/drawing/2014/main" id="{F361E91A-23DF-4F0A-ACDA-B821E3531B3B}"/>
              </a:ext>
            </a:extLst>
          </p:cNvPr>
          <p:cNvSpPr>
            <a:spLocks noGrp="1"/>
          </p:cNvSpPr>
          <p:nvPr>
            <p:ph type="body" sz="quarter" idx="19"/>
          </p:nvPr>
        </p:nvSpPr>
        <p:spPr>
          <a:xfrm>
            <a:off x="623888" y="461726"/>
            <a:ext cx="5185705" cy="6089885"/>
          </a:xfrm>
        </p:spPr>
        <p:txBody>
          <a:bodyPr/>
          <a:lstStyle/>
          <a:p>
            <a:pPr marL="0" indent="0">
              <a:lnSpc>
                <a:spcPct val="100000"/>
              </a:lnSpc>
              <a:spcBef>
                <a:spcPts val="1500"/>
              </a:spcBef>
              <a:spcAft>
                <a:spcPts val="1500"/>
              </a:spcAft>
              <a:buNone/>
            </a:pPr>
            <a:r>
              <a:rPr lang="da-DK" b="1" u="sng" dirty="0"/>
              <a:t>Vær opmærksom på, at indholdet på de </a:t>
            </a:r>
            <a:r>
              <a:rPr lang="da-DK" b="1" u="sng"/>
              <a:t>efterfølgende sider </a:t>
            </a:r>
            <a:r>
              <a:rPr lang="da-DK" b="1" u="sng" dirty="0"/>
              <a:t>er foreløbigt.</a:t>
            </a:r>
          </a:p>
          <a:p>
            <a:pPr marL="0" indent="0">
              <a:lnSpc>
                <a:spcPct val="100000"/>
              </a:lnSpc>
              <a:spcBef>
                <a:spcPts val="1500"/>
              </a:spcBef>
              <a:spcAft>
                <a:spcPts val="1500"/>
              </a:spcAft>
              <a:buNone/>
            </a:pPr>
            <a:r>
              <a:rPr lang="da-DK" dirty="0"/>
              <a:t>Da projektet arbejder agilt samt ønsker at involvere interessenter i forløbet med udviklingen af den moderniserede Datafordeler, vil indholdet på de efterfølgende sidder kunne ændre sig som følge af input og endelig planlægning af udviklingsleverancerne i projektets Design- og Planlægningsfase.</a:t>
            </a:r>
          </a:p>
          <a:p>
            <a:pPr marL="0" indent="0">
              <a:lnSpc>
                <a:spcPct val="100000"/>
              </a:lnSpc>
              <a:spcBef>
                <a:spcPts val="1500"/>
              </a:spcBef>
              <a:spcAft>
                <a:spcPts val="1500"/>
              </a:spcAft>
              <a:buNone/>
            </a:pPr>
            <a:r>
              <a:rPr lang="da-DK" dirty="0"/>
              <a:t>Ændringer kan blandt andet vedrøre indholdet af de enkelte udviklingsleverancer, tidsplan, antallet af og indholdet på workshops, user </a:t>
            </a:r>
            <a:r>
              <a:rPr lang="da-DK" dirty="0" err="1"/>
              <a:t>stories</a:t>
            </a:r>
            <a:r>
              <a:rPr lang="da-DK" dirty="0"/>
              <a:t> mv.</a:t>
            </a:r>
          </a:p>
        </p:txBody>
      </p:sp>
      <p:sp>
        <p:nvSpPr>
          <p:cNvPr id="5" name="Pladsholder til slidenummer 4">
            <a:extLst>
              <a:ext uri="{FF2B5EF4-FFF2-40B4-BE49-F238E27FC236}">
                <a16:creationId xmlns:a16="http://schemas.microsoft.com/office/drawing/2014/main" id="{6405D27A-CDB9-460E-B92D-0C01F65416C2}"/>
              </a:ext>
            </a:extLst>
          </p:cNvPr>
          <p:cNvSpPr>
            <a:spLocks noGrp="1"/>
          </p:cNvSpPr>
          <p:nvPr>
            <p:ph type="sldNum" sz="quarter" idx="22"/>
          </p:nvPr>
        </p:nvSpPr>
        <p:spPr/>
        <p:txBody>
          <a:bodyPr/>
          <a:lstStyle/>
          <a:p>
            <a:fld id="{C775A5DD-FF4A-C640-9697-BCFBBB042A9E}" type="slidenum">
              <a:rPr lang="da-DK" smtClean="0"/>
              <a:pPr/>
              <a:t>2</a:t>
            </a:fld>
            <a:endParaRPr lang="da-DK" dirty="0"/>
          </a:p>
        </p:txBody>
      </p:sp>
    </p:spTree>
    <p:extLst>
      <p:ext uri="{BB962C8B-B14F-4D97-AF65-F5344CB8AC3E}">
        <p14:creationId xmlns:p14="http://schemas.microsoft.com/office/powerpoint/2010/main" val="197332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20</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1909461156"/>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FF99"/>
                        </a:solidFill>
                        <a:latin typeface="Calibri" panose="020F0502020204030204" pitchFamily="34" charset="0"/>
                        <a:cs typeface="Calibri" panose="020F0502020204030204" pitchFamily="34" charset="0"/>
                      </a:endParaRPr>
                    </a:p>
                    <a:p>
                      <a:pPr algn="ctr"/>
                      <a:r>
                        <a:rPr lang="da-DK" sz="2000" b="1" dirty="0">
                          <a:solidFill>
                            <a:srgbClr val="FFFF99"/>
                          </a:solidFill>
                          <a:latin typeface="Calibri" panose="020F0502020204030204" pitchFamily="34" charset="0"/>
                          <a:cs typeface="Calibri" panose="020F0502020204030204" pitchFamily="34" charset="0"/>
                        </a:rPr>
                        <a:t>Workshop for:</a:t>
                      </a:r>
                      <a:endParaRPr lang="da-DK" sz="2400" b="1" dirty="0">
                        <a:solidFill>
                          <a:srgbClr val="FFFF99"/>
                        </a:solidFill>
                        <a:latin typeface="Calibri" panose="020F0502020204030204" pitchFamily="34" charset="0"/>
                        <a:cs typeface="Calibri" panose="020F0502020204030204" pitchFamily="34" charset="0"/>
                      </a:endParaRPr>
                    </a:p>
                  </a:txBody>
                  <a:tcPr>
                    <a:solidFill>
                      <a:srgbClr val="50B8C1"/>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Formålet er at sikre en fælles forståelse for hvorfor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OData</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er blevet valgt som en essentiel teknologi anvendt i den Moderniserede Datafordeler, hvordan Netcompany introducerer konceptet til Anvenderorganisationerne og skaber grundlaget for fremtidige workshops. SDFI og Netcompany er deltagere i denne workshop samt eventuelt Anvenderorganisationer og Registermyndigheder.</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 fælles forståelse af hvad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OData</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er, og hvorfor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har valgt at bygge store dele af den Moderniserede Datafordeler op imod denne teknologi</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 fælles forståelse af hvor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OData</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konkret vil blive anvendt i den Moderniserede Datafordeler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DD130 – Detaljeret design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OData</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O0500 – Software arkitektur</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pic>
        <p:nvPicPr>
          <p:cNvPr id="8" name="Picture 7">
            <a:extLst>
              <a:ext uri="{FF2B5EF4-FFF2-40B4-BE49-F238E27FC236}">
                <a16:creationId xmlns:a16="http://schemas.microsoft.com/office/drawing/2014/main" id="{DA05747B-42CC-425B-AAA0-DC4B510D7A69}"/>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2" name="Rectangle: Rounded Corners 11">
            <a:extLst>
              <a:ext uri="{FF2B5EF4-FFF2-40B4-BE49-F238E27FC236}">
                <a16:creationId xmlns:a16="http://schemas.microsoft.com/office/drawing/2014/main" id="{28A03B91-96AE-4731-B257-64A25484484F}"/>
              </a:ext>
            </a:extLst>
          </p:cNvPr>
          <p:cNvSpPr/>
          <p:nvPr/>
        </p:nvSpPr>
        <p:spPr>
          <a:xfrm>
            <a:off x="9681882" y="2008094"/>
            <a:ext cx="891556" cy="662858"/>
          </a:xfrm>
          <a:prstGeom prst="round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err="1">
                <a:solidFill>
                  <a:srgbClr val="FFFF99"/>
                </a:solidFill>
              </a:rPr>
              <a:t>Odata</a:t>
            </a:r>
            <a:endParaRPr lang="da-DK" sz="2000" b="1" dirty="0">
              <a:solidFill>
                <a:srgbClr val="FFFF99"/>
              </a:solidFill>
            </a:endParaRPr>
          </a:p>
        </p:txBody>
      </p:sp>
      <p:sp>
        <p:nvSpPr>
          <p:cNvPr id="10" name="Rectangle: Rounded Corners 9">
            <a:extLst>
              <a:ext uri="{FF2B5EF4-FFF2-40B4-BE49-F238E27FC236}">
                <a16:creationId xmlns:a16="http://schemas.microsoft.com/office/drawing/2014/main" id="{4BF1819C-3AC3-470C-A286-91F356829836}"/>
              </a:ext>
            </a:extLst>
          </p:cNvPr>
          <p:cNvSpPr/>
          <p:nvPr/>
        </p:nvSpPr>
        <p:spPr>
          <a:xfrm>
            <a:off x="4777592"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
        <p:nvSpPr>
          <p:cNvPr id="15" name="Rectangle: Rounded Corners 14">
            <a:extLst>
              <a:ext uri="{FF2B5EF4-FFF2-40B4-BE49-F238E27FC236}">
                <a16:creationId xmlns:a16="http://schemas.microsoft.com/office/drawing/2014/main" id="{DE340B4F-1EF3-47B3-874B-447FC759B909}"/>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a:extLst>
              <a:ext uri="{FF2B5EF4-FFF2-40B4-BE49-F238E27FC236}">
                <a16:creationId xmlns:a16="http://schemas.microsoft.com/office/drawing/2014/main" id="{F0AFE40A-58F6-47C6-A4C0-18C18F6CE1F8}"/>
              </a:ext>
            </a:extLst>
          </p:cNvPr>
          <p:cNvSpPr>
            <a:spLocks noGrp="1"/>
          </p:cNvSpPr>
          <p:nvPr>
            <p:ph type="title"/>
          </p:nvPr>
        </p:nvSpPr>
        <p:spPr>
          <a:xfrm>
            <a:off x="643607" y="341283"/>
            <a:ext cx="10983593" cy="678889"/>
          </a:xfrm>
        </p:spPr>
        <p:txBody>
          <a:bodyPr/>
          <a:lstStyle/>
          <a:p>
            <a:r>
              <a:rPr lang="da-DK" sz="2800" dirty="0">
                <a:latin typeface="Calibri" panose="020F0502020204030204" pitchFamily="34" charset="0"/>
                <a:cs typeface="Calibri" panose="020F0502020204030204" pitchFamily="34" charset="0"/>
              </a:rPr>
              <a:t>3. Workshop 2 til MT1 og MT2: </a:t>
            </a:r>
            <a:r>
              <a:rPr lang="da-DK" sz="2800" dirty="0" err="1">
                <a:latin typeface="Calibri" panose="020F0502020204030204" pitchFamily="34" charset="0"/>
                <a:cs typeface="Calibri" panose="020F0502020204030204" pitchFamily="34" charset="0"/>
              </a:rPr>
              <a:t>Odata</a:t>
            </a:r>
            <a:endParaRPr lang="da-DK"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44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21</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477341131"/>
              </p:ext>
            </p:extLst>
          </p:nvPr>
        </p:nvGraphicFramePr>
        <p:xfrm>
          <a:off x="637585" y="1088624"/>
          <a:ext cx="10903117" cy="4852770"/>
        </p:xfrm>
        <a:graphic>
          <a:graphicData uri="http://schemas.openxmlformats.org/drawingml/2006/table">
            <a:tbl>
              <a:tblPr firstRow="1" firstCol="1" bandRow="1">
                <a:tableStyleId>{5C22544A-7EE6-4342-B048-85BDC9FD1C3A}</a:tableStyleId>
              </a:tblPr>
              <a:tblGrid>
                <a:gridCol w="9460205">
                  <a:extLst>
                    <a:ext uri="{9D8B030D-6E8A-4147-A177-3AD203B41FA5}">
                      <a16:colId xmlns:a16="http://schemas.microsoft.com/office/drawing/2014/main" val="675250857"/>
                    </a:ext>
                  </a:extLst>
                </a:gridCol>
                <a:gridCol w="360728">
                  <a:extLst>
                    <a:ext uri="{9D8B030D-6E8A-4147-A177-3AD203B41FA5}">
                      <a16:colId xmlns:a16="http://schemas.microsoft.com/office/drawing/2014/main" val="3070459596"/>
                    </a:ext>
                  </a:extLst>
                </a:gridCol>
                <a:gridCol w="360728">
                  <a:extLst>
                    <a:ext uri="{9D8B030D-6E8A-4147-A177-3AD203B41FA5}">
                      <a16:colId xmlns:a16="http://schemas.microsoft.com/office/drawing/2014/main" val="2288574143"/>
                    </a:ext>
                  </a:extLst>
                </a:gridCol>
                <a:gridCol w="360728">
                  <a:extLst>
                    <a:ext uri="{9D8B030D-6E8A-4147-A177-3AD203B41FA5}">
                      <a16:colId xmlns:a16="http://schemas.microsoft.com/office/drawing/2014/main" val="2929578606"/>
                    </a:ext>
                  </a:extLst>
                </a:gridCol>
                <a:gridCol w="360728">
                  <a:extLst>
                    <a:ext uri="{9D8B030D-6E8A-4147-A177-3AD203B41FA5}">
                      <a16:colId xmlns:a16="http://schemas.microsoft.com/office/drawing/2014/main" val="823045065"/>
                    </a:ext>
                  </a:extLst>
                </a:gridCol>
              </a:tblGrid>
              <a:tr h="1800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b="0" dirty="0">
                          <a:solidFill>
                            <a:schemeClr val="bg1"/>
                          </a:solidFill>
                          <a:effectLst/>
                          <a:latin typeface="Calibri" panose="020F0502020204030204" pitchFamily="34" charset="0"/>
                          <a:cs typeface="Calibri" panose="020F0502020204030204" pitchFamily="34" charset="0"/>
                        </a:rPr>
                        <a:t>MB-07 – Hændelser</a:t>
                      </a:r>
                      <a:endPar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0" dirty="0">
                          <a:solidFill>
                            <a:schemeClr val="bg1"/>
                          </a:solidFill>
                          <a:effectLst/>
                          <a:latin typeface="Calibri" panose="020F0502020204030204" pitchFamily="34" charset="0"/>
                          <a:cs typeface="Calibri" panose="020F0502020204030204" pitchFamily="34" charset="0"/>
                        </a:rPr>
                        <a:t>MB-12 – Data i nær realtid</a:t>
                      </a:r>
                      <a:endPar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kumimoji="0" lang="da-DK" sz="10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MB-15 – Selvbetjening</a:t>
                      </a:r>
                      <a:endPar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2545">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MT2: Moderne Hændelser - </a:t>
                      </a:r>
                      <a:r>
                        <a:rPr lang="da-DK" sz="1050" dirty="0" err="1">
                          <a:solidFill>
                            <a:srgbClr val="FFFF99"/>
                          </a:solidFill>
                          <a:effectLst/>
                          <a:latin typeface="Calibri" panose="020F0502020204030204" pitchFamily="34" charset="0"/>
                          <a:cs typeface="Calibri" panose="020F0502020204030204" pitchFamily="34" charset="0"/>
                        </a:rPr>
                        <a:t>Epics</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9">
                  <a:txBody>
                    <a:bodyPr/>
                    <a:lstStyle/>
                    <a:p>
                      <a:pPr algn="ctr">
                        <a:lnSpc>
                          <a:spcPct val="120000"/>
                        </a:lnSpc>
                        <a:spcBef>
                          <a:spcPts val="400"/>
                        </a:spcBef>
                        <a:spcAft>
                          <a:spcPts val="0"/>
                        </a:spcAft>
                      </a:pPr>
                      <a:r>
                        <a:rPr lang="da-DK"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(X) </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151310175"/>
                  </a:ext>
                </a:extLst>
              </a:tr>
              <a:tr h="232545">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Værktøjsunderstøttelse til validering af og fejlsøgning på, at hændelsesabonnement er opsat korrekt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kumimoji="0" lang="da-DK" sz="105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X</a:t>
                      </a:r>
                      <a:endParaRPr kumimoji="0" lang="da-DK" sz="1050" b="0"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398041769"/>
                  </a:ext>
                </a:extLst>
              </a:tr>
              <a:tr h="232545">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Anvendere bør inden for rammerne af den Moderniserede Datafordeler kunne specificere indhold samt format, der passer ind i egne systemer</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kumimoji="0" lang="da-DK" sz="105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X</a:t>
                      </a:r>
                      <a:endParaRPr kumimoji="0" lang="da-DK" sz="1050" b="0"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90659533"/>
                  </a:ext>
                </a:extLst>
              </a:tr>
              <a:tr h="333086">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Anvendere bør kunne tilgå hændelsesbeskeder uden først at have oprettet et abonnement, således at man kan benytte hændelsesbeskeder uden af være begrænset af tidspunktet for oprettelsen af et abonnement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kumimoji="0" lang="da-DK" sz="105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X</a:t>
                      </a:r>
                      <a:endParaRPr kumimoji="0" lang="da-DK" sz="1050" b="0"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670079959"/>
                  </a:ext>
                </a:extLst>
              </a:tr>
              <a:tr h="232545">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Anvendere bør kunne filtrere hændelsesbeskeder, således at der kun modtages relevante hændelsesbeskeder (f.eks. på registreringstid og virkningstid)</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kumimoji="0" lang="da-DK" sz="105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X</a:t>
                      </a:r>
                      <a:endParaRPr kumimoji="0" lang="da-DK" sz="1050" b="0"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829564884"/>
                  </a:ext>
                </a:extLst>
              </a:tr>
              <a:tr h="232545">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Anvendere bør kunne få hændelsesbeskeder på alle objekttyper, således at de kan igangsætte forretningsprocesser relateret til hver objekttype</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kumimoji="0" lang="da-DK" sz="105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X</a:t>
                      </a:r>
                      <a:endParaRPr kumimoji="0" lang="da-DK" sz="1050" b="0" i="0" u="none" strike="noStrike" kern="1200" cap="none" spc="0" normalizeH="0" baseline="0" noProof="0" dirty="0">
                        <a:ln>
                          <a:noFill/>
                        </a:ln>
                        <a:solidFill>
                          <a:srgbClr val="FFFF00"/>
                        </a:solidFill>
                        <a:effectLst/>
                        <a:uLnTx/>
                        <a:uFillTx/>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403825763"/>
                  </a:ext>
                </a:extLst>
              </a:tr>
              <a:tr h="232545">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Fokus på, at udstilling kan ske i nær-realtid</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781757004"/>
                  </a:ext>
                </a:extLst>
              </a:tr>
              <a:tr h="232545">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Have tilstrækkelig indlæsningskapacitet til at kunne formidle data i nær-realtid</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53850359"/>
                  </a:ext>
                </a:extLst>
              </a:tr>
              <a:tr h="317946">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Hændelsesgenerering ved opdateringer bør ske i nær-realtid, således at hændelsesbeskeder er tilgængelige for anvendere umiddelbart efter, dataopdateringen er indlæst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32958799"/>
                  </a:ext>
                </a:extLst>
              </a:tr>
              <a:tr h="72000">
                <a:tc>
                  <a:txBody>
                    <a:bodyPr/>
                    <a:lstStyle/>
                    <a:p>
                      <a:pPr marL="171450" indent="-171450">
                        <a:spcAft>
                          <a:spcPts val="0"/>
                        </a:spcAft>
                        <a:buFont typeface="Arial" panose="020B0604020202020204" pitchFamily="34" charset="0"/>
                        <a:buChar char="•"/>
                      </a:pPr>
                      <a:endParaRPr lang="da-DK" sz="100" b="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extLst>
                  <a:ext uri="{0D108BD9-81ED-4DB2-BD59-A6C34878D82A}">
                    <a16:rowId xmlns:a16="http://schemas.microsoft.com/office/drawing/2014/main" val="2925593285"/>
                  </a:ext>
                </a:extLst>
              </a:tr>
              <a:tr h="232545">
                <a:tc gridSpan="5">
                  <a:txBody>
                    <a:bodyPr/>
                    <a:lstStyle/>
                    <a:p>
                      <a:pPr marL="0" indent="0">
                        <a:spcAft>
                          <a:spcPts val="0"/>
                        </a:spcAft>
                        <a:buFont typeface="Arial" panose="020B0604020202020204" pitchFamily="34" charset="0"/>
                        <a:buNone/>
                      </a:pPr>
                      <a:r>
                        <a:rPr lang="da-DK" sz="1050" b="1" dirty="0">
                          <a:solidFill>
                            <a:srgbClr val="FFFF99"/>
                          </a:solidFill>
                          <a:effectLst/>
                          <a:latin typeface="Calibri" panose="020F0502020204030204" pitchFamily="34" charset="0"/>
                          <a:ea typeface="Calibri" panose="020F0502020204030204" pitchFamily="34" charset="0"/>
                          <a:cs typeface="Times New Roman" panose="02020603050405020304" pitchFamily="18" charset="0"/>
                        </a:rPr>
                        <a:t>Workshops:</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endParaRPr lang="da-DK" sz="1050" dirty="0"/>
                    </a:p>
                  </a:txBody>
                  <a:tcPr marL="50508" marR="50508" marT="0" marB="0" anchor="ctr">
                    <a:solidFill>
                      <a:srgbClr val="368F97"/>
                    </a:solidFill>
                  </a:tcPr>
                </a:tc>
                <a:extLst>
                  <a:ext uri="{0D108BD9-81ED-4DB2-BD59-A6C34878D82A}">
                    <a16:rowId xmlns:a16="http://schemas.microsoft.com/office/drawing/2014/main" val="793885348"/>
                  </a:ext>
                </a:extLst>
              </a:tr>
              <a:tr h="232545">
                <a:tc gridSpan="5">
                  <a:txBody>
                    <a:bodyPr/>
                    <a:lstStyle/>
                    <a:p>
                      <a:pPr marL="171450" indent="-171450">
                        <a:spcAft>
                          <a:spcPts val="0"/>
                        </a:spcAft>
                        <a:buFont typeface="Arial" panose="020B0604020202020204" pitchFamily="34" charset="0"/>
                        <a:buChar char="•"/>
                      </a:pPr>
                      <a:r>
                        <a:rPr lang="da-DK" sz="1050" b="0" dirty="0">
                          <a:latin typeface="Calibri" panose="020F0502020204030204" pitchFamily="34" charset="0"/>
                          <a:cs typeface="Calibri" panose="020F0502020204030204" pitchFamily="34" charset="0"/>
                        </a:rPr>
                        <a:t>Workshop for Moderne Hændelser</a:t>
                      </a:r>
                      <a:endParaRPr lang="da-DK"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endParaRPr lang="da-DK" sz="1050" dirty="0"/>
                    </a:p>
                  </a:txBody>
                  <a:tcPr marL="50508" marR="50508" marT="0" marB="0" anchor="ctr">
                    <a:solidFill>
                      <a:srgbClr val="368F97"/>
                    </a:solidFill>
                  </a:tcPr>
                </a:tc>
                <a:extLst>
                  <a:ext uri="{0D108BD9-81ED-4DB2-BD59-A6C34878D82A}">
                    <a16:rowId xmlns:a16="http://schemas.microsoft.com/office/drawing/2014/main" val="1439002849"/>
                  </a:ext>
                </a:extLst>
              </a:tr>
              <a:tr h="232545">
                <a:tc gridSpan="5">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Odata</a:t>
                      </a:r>
                      <a:r>
                        <a:rPr lang="da-DK" sz="1050" b="0" dirty="0">
                          <a:effectLst/>
                          <a:latin typeface="Calibri" panose="020F0502020204030204" pitchFamily="34" charset="0"/>
                          <a:ea typeface="Calibri" panose="020F0502020204030204" pitchFamily="34" charset="0"/>
                          <a:cs typeface="Times New Roman" panose="02020603050405020304" pitchFamily="18" charset="0"/>
                        </a:rPr>
                        <a:t> (afholdes i forbindelse med MT1 – se slide 19)</a:t>
                      </a:r>
                    </a:p>
                  </a:txBody>
                  <a:tcPr marL="68580" marR="68580" marT="0" marB="0" anchor="ctr">
                    <a:solidFill>
                      <a:schemeClr val="accent1">
                        <a:lumMod val="5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41813542"/>
                  </a:ext>
                </a:extLst>
              </a:tr>
            </a:tbl>
          </a:graphicData>
        </a:graphic>
      </p:graphicFrame>
      <p:grpSp>
        <p:nvGrpSpPr>
          <p:cNvPr id="3" name="Group 2">
            <a:extLst>
              <a:ext uri="{FF2B5EF4-FFF2-40B4-BE49-F238E27FC236}">
                <a16:creationId xmlns:a16="http://schemas.microsoft.com/office/drawing/2014/main" id="{F9749161-1C20-4397-A181-5577E7158D63}"/>
              </a:ext>
            </a:extLst>
          </p:cNvPr>
          <p:cNvGrpSpPr/>
          <p:nvPr/>
        </p:nvGrpSpPr>
        <p:grpSpPr>
          <a:xfrm>
            <a:off x="646550" y="1345696"/>
            <a:ext cx="4113709" cy="1257155"/>
            <a:chOff x="646550" y="1345696"/>
            <a:chExt cx="4113709" cy="1257155"/>
          </a:xfrm>
        </p:grpSpPr>
        <p:pic>
          <p:nvPicPr>
            <p:cNvPr id="6" name="Picture 5">
              <a:extLst>
                <a:ext uri="{FF2B5EF4-FFF2-40B4-BE49-F238E27FC236}">
                  <a16:creationId xmlns:a16="http://schemas.microsoft.com/office/drawing/2014/main" id="{6BC56324-EB2E-421E-8682-0787F59E30E0}"/>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0" name="Rectangle: Rounded Corners 9">
              <a:extLst>
                <a:ext uri="{FF2B5EF4-FFF2-40B4-BE49-F238E27FC236}">
                  <a16:creationId xmlns:a16="http://schemas.microsoft.com/office/drawing/2014/main" id="{1CA2A6FF-656A-4703-952E-9C0701860F9A}"/>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Rectangle: Rounded Corners 10">
            <a:extLst>
              <a:ext uri="{FF2B5EF4-FFF2-40B4-BE49-F238E27FC236}">
                <a16:creationId xmlns:a16="http://schemas.microsoft.com/office/drawing/2014/main" id="{45A99D23-01EC-4A00-B3CD-E294AC18C536}"/>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
        <p:nvSpPr>
          <p:cNvPr id="12" name="Titel 1">
            <a:extLst>
              <a:ext uri="{FF2B5EF4-FFF2-40B4-BE49-F238E27FC236}">
                <a16:creationId xmlns:a16="http://schemas.microsoft.com/office/drawing/2014/main" id="{B50D3307-D95F-4374-93C3-F738FEC86F57}"/>
              </a:ext>
            </a:extLst>
          </p:cNvPr>
          <p:cNvSpPr>
            <a:spLocks noGrp="1"/>
          </p:cNvSpPr>
          <p:nvPr>
            <p:ph type="title"/>
          </p:nvPr>
        </p:nvSpPr>
        <p:spPr>
          <a:xfrm>
            <a:off x="643607" y="341283"/>
            <a:ext cx="10983593" cy="678889"/>
          </a:xfrm>
        </p:spPr>
        <p:txBody>
          <a:bodyPr/>
          <a:lstStyle/>
          <a:p>
            <a:r>
              <a:rPr lang="da-DK" sz="2800" dirty="0">
                <a:latin typeface="Calibri" panose="020F0502020204030204" pitchFamily="34" charset="0"/>
                <a:cs typeface="Calibri" panose="020F0502020204030204" pitchFamily="34" charset="0"/>
              </a:rPr>
              <a:t>2. MT2 Moderne Hændelser: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Tree>
    <p:extLst>
      <p:ext uri="{BB962C8B-B14F-4D97-AF65-F5344CB8AC3E}">
        <p14:creationId xmlns:p14="http://schemas.microsoft.com/office/powerpoint/2010/main" val="287893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22</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203210020"/>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FF99"/>
                        </a:solidFill>
                        <a:latin typeface="Calibri" panose="020F0502020204030204" pitchFamily="34" charset="0"/>
                        <a:cs typeface="Calibri" panose="020F0502020204030204" pitchFamily="34" charset="0"/>
                      </a:endParaRPr>
                    </a:p>
                    <a:p>
                      <a:pPr algn="ctr"/>
                      <a:r>
                        <a:rPr lang="da-DK" sz="2000" b="1" dirty="0">
                          <a:solidFill>
                            <a:srgbClr val="FFFF99"/>
                          </a:solidFill>
                          <a:latin typeface="Calibri" panose="020F0502020204030204" pitchFamily="34" charset="0"/>
                          <a:cs typeface="Calibri" panose="020F0502020204030204" pitchFamily="34" charset="0"/>
                        </a:rPr>
                        <a:t>Workshop for:</a:t>
                      </a:r>
                      <a:endParaRPr lang="da-DK" sz="2400" b="1" dirty="0">
                        <a:solidFill>
                          <a:srgbClr val="FFFF99"/>
                        </a:solidFill>
                        <a:latin typeface="Calibri" panose="020F0502020204030204" pitchFamily="34" charset="0"/>
                        <a:cs typeface="Calibri" panose="020F0502020204030204" pitchFamily="34" charset="0"/>
                      </a:endParaRPr>
                    </a:p>
                  </a:txBody>
                  <a:tcPr>
                    <a:solidFill>
                      <a:srgbClr val="368F97"/>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præsentere visionen for hvordan Moderne Hændelser ikke længere indgår i en abonnementskontekst, men i stedet minder mere om en Udstillingstjeneste som Anvenderorganisationer får adgang til at kalde, for på den måde modtage alle de Hændelser, som de efterspørger. Ligesom på workshoppen for Moderne REST-Tjenester, inkluderer deltagerne på workshoppen SDFI, Netcompany, Anvenderorganisationer og Registermyndigheder for at sikre en forventningsafstemning imellem parterne. Eftersom Moderne Hændelser også kommer til at bygge på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er det vigtigt, at deltagere i mødet har en grundlæggende forståelse for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Det er derfor være fordelagtigt, at deltagerne har deltaget i workshoppen hvor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specifikt blev præsenteret af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eller workshoppen for Moderne REST-Tjenester, hvor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også blev præsenteret af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Moderne Hændelser adskiller sig fra Push og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Pull</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abonnementer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fordelene ved Moderne Hændelser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 for Moderne Hændelser er afklaret imellem SDFI og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Anvenderorganisationernes behov fra hvad Moderne Hændelser kan er blevet identificeret og noteret i en officiel liste af behov med en grov prioritering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DD130 – Detaljeret design (Events)</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1 til MT2: Moderne Hændelser</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759825" y="2008094"/>
            <a:ext cx="2735670" cy="662858"/>
          </a:xfrm>
          <a:prstGeom prst="round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a:solidFill>
                  <a:srgbClr val="FFFF99"/>
                </a:solidFill>
              </a:rPr>
              <a:t>Moderne Hændelser</a:t>
            </a:r>
          </a:p>
        </p:txBody>
      </p:sp>
      <p:pic>
        <p:nvPicPr>
          <p:cNvPr id="10" name="Picture 9">
            <a:extLst>
              <a:ext uri="{FF2B5EF4-FFF2-40B4-BE49-F238E27FC236}">
                <a16:creationId xmlns:a16="http://schemas.microsoft.com/office/drawing/2014/main" id="{3BC83D48-369C-45F8-A70E-A6B7B748A0DD}"/>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5" name="Rectangle: Rounded Corners 14">
            <a:extLst>
              <a:ext uri="{FF2B5EF4-FFF2-40B4-BE49-F238E27FC236}">
                <a16:creationId xmlns:a16="http://schemas.microsoft.com/office/drawing/2014/main" id="{A5B4939D-2C87-41B5-B2A6-770A9A0A6BC5}"/>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Rounded Corners 15">
            <a:extLst>
              <a:ext uri="{FF2B5EF4-FFF2-40B4-BE49-F238E27FC236}">
                <a16:creationId xmlns:a16="http://schemas.microsoft.com/office/drawing/2014/main" id="{6095072A-615C-48B8-B174-B0E24CFE0EBB}"/>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78024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MT11 Moderne Filudtræk: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23</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975683221"/>
              </p:ext>
            </p:extLst>
          </p:nvPr>
        </p:nvGraphicFramePr>
        <p:xfrm>
          <a:off x="637583" y="1088624"/>
          <a:ext cx="10943948" cy="4194351"/>
        </p:xfrm>
        <a:graphic>
          <a:graphicData uri="http://schemas.openxmlformats.org/drawingml/2006/table">
            <a:tbl>
              <a:tblPr firstRow="1" firstCol="1" bandRow="1">
                <a:tableStyleId>{5C22544A-7EE6-4342-B048-85BDC9FD1C3A}</a:tableStyleId>
              </a:tblPr>
              <a:tblGrid>
                <a:gridCol w="8567948">
                  <a:extLst>
                    <a:ext uri="{9D8B030D-6E8A-4147-A177-3AD203B41FA5}">
                      <a16:colId xmlns:a16="http://schemas.microsoft.com/office/drawing/2014/main" val="675250857"/>
                    </a:ext>
                  </a:extLst>
                </a:gridCol>
                <a:gridCol w="396000">
                  <a:extLst>
                    <a:ext uri="{9D8B030D-6E8A-4147-A177-3AD203B41FA5}">
                      <a16:colId xmlns:a16="http://schemas.microsoft.com/office/drawing/2014/main" val="3070459596"/>
                    </a:ext>
                  </a:extLst>
                </a:gridCol>
                <a:gridCol w="396000">
                  <a:extLst>
                    <a:ext uri="{9D8B030D-6E8A-4147-A177-3AD203B41FA5}">
                      <a16:colId xmlns:a16="http://schemas.microsoft.com/office/drawing/2014/main" val="2322574239"/>
                    </a:ext>
                  </a:extLst>
                </a:gridCol>
                <a:gridCol w="396000">
                  <a:extLst>
                    <a:ext uri="{9D8B030D-6E8A-4147-A177-3AD203B41FA5}">
                      <a16:colId xmlns:a16="http://schemas.microsoft.com/office/drawing/2014/main" val="2929578606"/>
                    </a:ext>
                  </a:extLst>
                </a:gridCol>
                <a:gridCol w="396000">
                  <a:extLst>
                    <a:ext uri="{9D8B030D-6E8A-4147-A177-3AD203B41FA5}">
                      <a16:colId xmlns:a16="http://schemas.microsoft.com/office/drawing/2014/main" val="823045065"/>
                    </a:ext>
                  </a:extLst>
                </a:gridCol>
                <a:gridCol w="396000">
                  <a:extLst>
                    <a:ext uri="{9D8B030D-6E8A-4147-A177-3AD203B41FA5}">
                      <a16:colId xmlns:a16="http://schemas.microsoft.com/office/drawing/2014/main" val="3330890542"/>
                    </a:ext>
                  </a:extLst>
                </a:gridCol>
                <a:gridCol w="396000">
                  <a:extLst>
                    <a:ext uri="{9D8B030D-6E8A-4147-A177-3AD203B41FA5}">
                      <a16:colId xmlns:a16="http://schemas.microsoft.com/office/drawing/2014/main" val="1039806770"/>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6039">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MT11: Moderne Filudtræk – </a:t>
                      </a:r>
                      <a:r>
                        <a:rPr lang="da-DK" sz="1050" dirty="0" err="1">
                          <a:solidFill>
                            <a:srgbClr val="FFFF99"/>
                          </a:solidFill>
                          <a:effectLst/>
                          <a:latin typeface="Calibri" panose="020F0502020204030204" pitchFamily="34" charset="0"/>
                          <a:cs typeface="Calibri" panose="020F0502020204030204" pitchFamily="34" charset="0"/>
                        </a:rPr>
                        <a:t>Epics</a:t>
                      </a:r>
                      <a:r>
                        <a:rPr lang="da-DK" sz="1050" dirty="0">
                          <a:solidFill>
                            <a:srgbClr val="FFFF99"/>
                          </a:solidFill>
                          <a:effectLst/>
                          <a:latin typeface="Calibri" panose="020F0502020204030204" pitchFamily="34" charset="0"/>
                          <a:cs typeface="Calibri" panose="020F0502020204030204" pitchFamily="34" charset="0"/>
                        </a:rPr>
                        <a:t> </a:t>
                      </a:r>
                    </a:p>
                  </a:txBody>
                  <a:tcPr marL="50508" marR="50508" marT="0" marB="0" anchor="ctr">
                    <a:solidFill>
                      <a:schemeClr val="accent1">
                        <a:lumMod val="50000"/>
                      </a:schemeClr>
                    </a:solidFill>
                  </a:tcPr>
                </a:tc>
                <a:tc rowSpan="6">
                  <a:txBody>
                    <a:bodyPr/>
                    <a:lstStyle/>
                    <a:p>
                      <a:pPr algn="ctr">
                        <a:lnSpc>
                          <a:spcPct val="120000"/>
                        </a:lnSpc>
                        <a:spcBef>
                          <a:spcPts val="400"/>
                        </a:spcBef>
                        <a:spcAft>
                          <a:spcPts val="0"/>
                        </a:spcAft>
                      </a:pPr>
                      <a:r>
                        <a:rPr lang="da-DK"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2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971478394"/>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SDFI og registermyndigheder bør uafhængig af leverandøren selv kunne konfigurere prædefinerede filudtræk</a:t>
                      </a:r>
                    </a:p>
                  </a:txBody>
                  <a:tcPr marL="68580" marR="68580" marT="0" marB="0">
                    <a:solidFill>
                      <a:schemeClr val="accent1">
                        <a:lumMod val="50000"/>
                      </a:schemeClr>
                    </a:solidFill>
                  </a:tcPr>
                </a:tc>
                <a:tc vMerge="1">
                  <a:txBody>
                    <a:bodyPr/>
                    <a:lstStyle/>
                    <a:p>
                      <a:endParaRPr lang="da-DK"/>
                    </a:p>
                  </a:txBody>
                  <a:tcPr/>
                </a:tc>
                <a:tc>
                  <a:txBody>
                    <a:bodyPr/>
                    <a:lstStyle/>
                    <a:p>
                      <a:pPr algn="ctr"/>
                      <a:endParaRPr lang="da-DK" sz="1050" dirty="0"/>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endParaRPr lang="da-DK" sz="1050" dirty="0"/>
                    </a:p>
                  </a:txBody>
                  <a:tcPr marL="50508" marR="50508" marT="0" marB="0" anchor="ctr">
                    <a:solidFill>
                      <a:srgbClr val="2A4456"/>
                    </a:solidFill>
                  </a:tcPr>
                </a:tc>
                <a:extLst>
                  <a:ext uri="{0D108BD9-81ED-4DB2-BD59-A6C34878D82A}">
                    <a16:rowId xmlns:a16="http://schemas.microsoft.com/office/drawing/2014/main" val="3551753600"/>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Der bør nemt kunne identificeres ens eller tæt på ens brugerdefinerede filudtræk og i stedet oprette et tilsvarende prædefineret filudtræk</a:t>
                      </a:r>
                    </a:p>
                  </a:txBody>
                  <a:tcPr marL="68580" marR="68580" marT="0" marB="0">
                    <a:solidFill>
                      <a:schemeClr val="accent1">
                        <a:lumMod val="50000"/>
                      </a:schemeClr>
                    </a:solidFill>
                  </a:tcPr>
                </a:tc>
                <a:tc vMerge="1">
                  <a:txBody>
                    <a:bodyPr/>
                    <a:lstStyle/>
                    <a:p>
                      <a:endParaRPr lang="da-DK"/>
                    </a:p>
                  </a:txBody>
                  <a:tcPr/>
                </a:tc>
                <a:tc>
                  <a:txBody>
                    <a:bodyPr/>
                    <a:lstStyle/>
                    <a:p>
                      <a:pPr algn="ctr"/>
                      <a:endParaRPr lang="da-DK" sz="1050" dirty="0"/>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endParaRPr lang="da-DK" sz="1050" dirty="0"/>
                    </a:p>
                  </a:txBody>
                  <a:tcPr marL="50508" marR="50508" marT="0" marB="0" anchor="ctr">
                    <a:solidFill>
                      <a:srgbClr val="2A4456"/>
                    </a:solidFill>
                  </a:tcPr>
                </a:tc>
                <a:extLst>
                  <a:ext uri="{0D108BD9-81ED-4DB2-BD59-A6C34878D82A}">
                    <a16:rowId xmlns:a16="http://schemas.microsoft.com/office/drawing/2014/main" val="3329326350"/>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Muligt nemt at identificere aktive filudtræk, der ikke anvendes og gøre dem inaktive</a:t>
                      </a:r>
                    </a:p>
                  </a:txBody>
                  <a:tcPr marL="68580" marR="68580" marT="0" marB="0">
                    <a:solidFill>
                      <a:schemeClr val="accent1">
                        <a:lumMod val="50000"/>
                      </a:schemeClr>
                    </a:solidFill>
                  </a:tcPr>
                </a:tc>
                <a:tc vMerge="1">
                  <a:txBody>
                    <a:bodyPr/>
                    <a:lstStyle/>
                    <a:p>
                      <a:endParaRPr lang="da-DK"/>
                    </a:p>
                  </a:txBody>
                  <a:tcPr/>
                </a:tc>
                <a:tc>
                  <a:txBody>
                    <a:bodyPr/>
                    <a:lstStyle/>
                    <a:p>
                      <a:pPr algn="ctr"/>
                      <a:endParaRPr lang="da-DK" sz="1050" dirty="0"/>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endParaRPr lang="da-DK" sz="1050" dirty="0"/>
                    </a:p>
                  </a:txBody>
                  <a:tcPr marL="50508" marR="50508" marT="0" marB="0" anchor="ctr">
                    <a:solidFill>
                      <a:srgbClr val="2A4456"/>
                    </a:solidFill>
                  </a:tcPr>
                </a:tc>
                <a:extLst>
                  <a:ext uri="{0D108BD9-81ED-4DB2-BD59-A6C34878D82A}">
                    <a16:rowId xmlns:a16="http://schemas.microsoft.com/office/drawing/2014/main" val="314862297"/>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Bruger bør kunne deaktivere egne filudtræk</a:t>
                      </a:r>
                    </a:p>
                  </a:txBody>
                  <a:tcPr marL="68580" marR="68580" marT="0" marB="0">
                    <a:solidFill>
                      <a:schemeClr val="accent1">
                        <a:lumMod val="50000"/>
                      </a:schemeClr>
                    </a:solidFill>
                  </a:tcPr>
                </a:tc>
                <a:tc vMerge="1">
                  <a:txBody>
                    <a:bodyPr/>
                    <a:lstStyle/>
                    <a:p>
                      <a:endParaRPr lang="da-DK"/>
                    </a:p>
                  </a:txBody>
                  <a:tcPr/>
                </a:tc>
                <a:tc>
                  <a:txBody>
                    <a:bodyPr/>
                    <a:lstStyle/>
                    <a:p>
                      <a:pPr algn="ctr"/>
                      <a:endParaRPr lang="da-DK" sz="1050" dirty="0"/>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endParaRPr lang="da-DK" sz="1050" dirty="0"/>
                    </a:p>
                  </a:txBody>
                  <a:tcPr marL="50508" marR="50508" marT="0" marB="0" anchor="ctr">
                    <a:solidFill>
                      <a:srgbClr val="2A4456"/>
                    </a:solidFill>
                  </a:tcPr>
                </a:tc>
                <a:extLst>
                  <a:ext uri="{0D108BD9-81ED-4DB2-BD59-A6C34878D82A}">
                    <a16:rowId xmlns:a16="http://schemas.microsoft.com/office/drawing/2014/main" val="1132399932"/>
                  </a:ext>
                </a:extLst>
              </a:tr>
              <a:tr h="236039">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Brugerdefinerede filudtræk er til rådighed senest på det af brugerne angivne leverancetidspunkt</a:t>
                      </a:r>
                    </a:p>
                  </a:txBody>
                  <a:tcPr marL="68580" marR="68580" marT="0" marB="0">
                    <a:solidFill>
                      <a:schemeClr val="accent1">
                        <a:lumMod val="50000"/>
                      </a:schemeClr>
                    </a:solidFill>
                  </a:tcPr>
                </a:tc>
                <a:tc vMerge="1">
                  <a:txBody>
                    <a:bodyPr/>
                    <a:lstStyle/>
                    <a:p>
                      <a:endParaRPr lang="da-DK"/>
                    </a:p>
                  </a:txBody>
                  <a:tcPr/>
                </a:tc>
                <a:tc>
                  <a:txBody>
                    <a:bodyPr/>
                    <a:lstStyle/>
                    <a:p>
                      <a:pPr algn="ctr"/>
                      <a:endParaRPr lang="da-DK" sz="1050" dirty="0"/>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00"/>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endParaRPr lang="da-DK" sz="1050" dirty="0"/>
                    </a:p>
                  </a:txBody>
                  <a:tcPr marL="50508" marR="50508" marT="0" marB="0" anchor="ctr">
                    <a:solidFill>
                      <a:srgbClr val="2A4456"/>
                    </a:solidFill>
                  </a:tcPr>
                </a:tc>
                <a:extLst>
                  <a:ext uri="{0D108BD9-81ED-4DB2-BD59-A6C34878D82A}">
                    <a16:rowId xmlns:a16="http://schemas.microsoft.com/office/drawing/2014/main" val="3521943359"/>
                  </a:ext>
                </a:extLst>
              </a:tr>
              <a:tr h="72000">
                <a:tc gridSpan="7">
                  <a:txBody>
                    <a:bodyPr/>
                    <a:lstStyle/>
                    <a:p>
                      <a:pPr marL="171450" indent="-171450">
                        <a:spcAft>
                          <a:spcPts val="0"/>
                        </a:spcAft>
                        <a:buFont typeface="Arial" panose="020B0604020202020204" pitchFamily="34" charset="0"/>
                        <a:buChar char="•"/>
                      </a:pPr>
                      <a:endParaRPr lang="da-DK" sz="100" b="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E7E6E6"/>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endParaRPr lang="da-DK" sz="1050" dirty="0"/>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6E6"/>
                    </a:solidFill>
                  </a:tcPr>
                </a:tc>
                <a:tc hMerge="1">
                  <a:txBody>
                    <a:bodyPr/>
                    <a:lstStyle/>
                    <a:p>
                      <a:pPr algn="ctr"/>
                      <a:endParaRPr lang="da-DK" sz="1050" dirty="0"/>
                    </a:p>
                  </a:txBody>
                  <a:tcPr marL="50508" marR="50508" marT="0" marB="0" anchor="ctr">
                    <a:solidFill>
                      <a:srgbClr val="E7E6E6"/>
                    </a:solidFill>
                  </a:tcPr>
                </a:tc>
                <a:extLst>
                  <a:ext uri="{0D108BD9-81ED-4DB2-BD59-A6C34878D82A}">
                    <a16:rowId xmlns:a16="http://schemas.microsoft.com/office/drawing/2014/main" val="3117847130"/>
                  </a:ext>
                </a:extLst>
              </a:tr>
              <a:tr h="236039">
                <a:tc gridSpan="7">
                  <a:txBody>
                    <a:bodyPr/>
                    <a:lstStyle/>
                    <a:p>
                      <a:pPr marL="0" indent="0">
                        <a:spcAft>
                          <a:spcPts val="0"/>
                        </a:spcAft>
                        <a:buFont typeface="Arial" panose="020B0604020202020204" pitchFamily="34" charset="0"/>
                        <a:buNone/>
                      </a:pPr>
                      <a:r>
                        <a:rPr lang="da-DK" sz="1050" b="1" dirty="0">
                          <a:solidFill>
                            <a:srgbClr val="FFFF99"/>
                          </a:solidFill>
                          <a:effectLst/>
                          <a:latin typeface="Calibri" panose="020F0502020204030204" pitchFamily="34" charset="0"/>
                          <a:ea typeface="Calibri" panose="020F0502020204030204" pitchFamily="34" charset="0"/>
                          <a:cs typeface="Times New Roman" panose="02020603050405020304" pitchFamily="18" charset="0"/>
                        </a:rPr>
                        <a:t>Workshops:</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594464954"/>
                  </a:ext>
                </a:extLst>
              </a:tr>
              <a:tr h="236039">
                <a:tc gridSpan="7">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Moderne Filudtræk</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4232747476"/>
                  </a:ext>
                </a:extLst>
              </a:tr>
              <a:tr h="236039">
                <a:tc gridSpan="7">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Odata</a:t>
                      </a:r>
                      <a:r>
                        <a:rPr lang="da-DK" sz="1050" b="0" dirty="0">
                          <a:effectLst/>
                          <a:latin typeface="Calibri" panose="020F0502020204030204" pitchFamily="34" charset="0"/>
                          <a:ea typeface="Calibri" panose="020F0502020204030204" pitchFamily="34" charset="0"/>
                          <a:cs typeface="Times New Roman" panose="02020603050405020304" pitchFamily="18" charset="0"/>
                        </a:rPr>
                        <a:t> (afholdes i forbindelse med MT1 – se slide 19)</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endParaRPr lang="da-DK" sz="1050" dirty="0"/>
                    </a:p>
                  </a:txBody>
                  <a:tcPr marL="50508" marR="50508" marT="0" marB="0" anchor="ctr">
                    <a:solidFill>
                      <a:schemeClr val="accent1">
                        <a:lumMod val="50000"/>
                      </a:schemeClr>
                    </a:solidFill>
                  </a:tcPr>
                </a:tc>
                <a:extLst>
                  <a:ext uri="{0D108BD9-81ED-4DB2-BD59-A6C34878D82A}">
                    <a16:rowId xmlns:a16="http://schemas.microsoft.com/office/drawing/2014/main" val="3591002584"/>
                  </a:ext>
                </a:extLst>
              </a:tr>
            </a:tbl>
          </a:graphicData>
        </a:graphic>
      </p:graphicFrame>
      <p:pic>
        <p:nvPicPr>
          <p:cNvPr id="9" name="Picture 8">
            <a:extLst>
              <a:ext uri="{FF2B5EF4-FFF2-40B4-BE49-F238E27FC236}">
                <a16:creationId xmlns:a16="http://schemas.microsoft.com/office/drawing/2014/main" id="{BDCD511E-6244-4295-B309-0C9E5370155D}"/>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3" name="Rectangle: Rounded Corners 2">
            <a:extLst>
              <a:ext uri="{FF2B5EF4-FFF2-40B4-BE49-F238E27FC236}">
                <a16:creationId xmlns:a16="http://schemas.microsoft.com/office/drawing/2014/main" id="{6B7054A9-0890-4FC7-9AB3-1C2425FA8EA7}"/>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Rounded Corners 10">
            <a:extLst>
              <a:ext uri="{FF2B5EF4-FFF2-40B4-BE49-F238E27FC236}">
                <a16:creationId xmlns:a16="http://schemas.microsoft.com/office/drawing/2014/main" id="{94241946-AB7B-4097-A23B-D740DA979800}"/>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190295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24</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4086084685"/>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FF99"/>
                        </a:solidFill>
                        <a:latin typeface="Calibri" panose="020F0502020204030204" pitchFamily="34" charset="0"/>
                        <a:cs typeface="Calibri" panose="020F0502020204030204" pitchFamily="34" charset="0"/>
                      </a:endParaRPr>
                    </a:p>
                    <a:p>
                      <a:pPr algn="ctr"/>
                      <a:r>
                        <a:rPr lang="da-DK" sz="2000" b="1" dirty="0">
                          <a:solidFill>
                            <a:srgbClr val="FFFF99"/>
                          </a:solidFill>
                          <a:latin typeface="Calibri" panose="020F0502020204030204" pitchFamily="34" charset="0"/>
                          <a:cs typeface="Calibri" panose="020F0502020204030204" pitchFamily="34" charset="0"/>
                        </a:rPr>
                        <a:t>Workshop for:</a:t>
                      </a:r>
                      <a:endParaRPr lang="da-DK" sz="2400" b="1" dirty="0">
                        <a:solidFill>
                          <a:srgbClr val="FFFF99"/>
                        </a:solidFill>
                        <a:latin typeface="Calibri" panose="020F0502020204030204" pitchFamily="34" charset="0"/>
                        <a:cs typeface="Calibri" panose="020F0502020204030204" pitchFamily="34" charset="0"/>
                      </a:endParaRPr>
                    </a:p>
                  </a:txBody>
                  <a:tcPr>
                    <a:solidFill>
                      <a:srgbClr val="2A4456"/>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40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give et overblik til SDFI over de forbedringer, som det optimerede Filudtræk giver. Igen er et kendskab til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nyttig i denne workshop. Det giver mening at inkludere op til to ekspert Anvenderorganisationer, som pt. anvender Filudtræk i denne workshop for at præsentere de muligheder, som designet af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løsning giver.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indgår også i workshoppen.</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den Moderniserede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Datafordelers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Analyseringsmodul kommer til at optimere på Filudtræk er afstemt imellem SDFI og Netcompany</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på analyseringsmodulet er blevet afstemt imellem SDFI og Netcompany</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Brugen af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OData</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 den Moderniserede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Datafordelers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Filudtræk er afstemt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Afklaringer indsamlet i løbet af Afklaringsfasen er blevet besvaret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O0310 – Release management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endPar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MT11: Moderne Filudtræk</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9382125" y="2008094"/>
            <a:ext cx="1491070" cy="662858"/>
          </a:xfrm>
          <a:prstGeom prst="round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a:solidFill>
                  <a:srgbClr val="FFFF99"/>
                </a:solidFill>
              </a:rPr>
              <a:t>Moderne Filudtræk</a:t>
            </a:r>
          </a:p>
        </p:txBody>
      </p:sp>
      <p:grpSp>
        <p:nvGrpSpPr>
          <p:cNvPr id="11" name="Group 10">
            <a:extLst>
              <a:ext uri="{FF2B5EF4-FFF2-40B4-BE49-F238E27FC236}">
                <a16:creationId xmlns:a16="http://schemas.microsoft.com/office/drawing/2014/main" id="{65A6176E-0FF7-4059-81EB-E5328FD089A4}"/>
              </a:ext>
            </a:extLst>
          </p:cNvPr>
          <p:cNvGrpSpPr/>
          <p:nvPr/>
        </p:nvGrpSpPr>
        <p:grpSpPr>
          <a:xfrm>
            <a:off x="661191" y="1378629"/>
            <a:ext cx="4098498" cy="1235626"/>
            <a:chOff x="661191" y="1378629"/>
            <a:chExt cx="4098498" cy="1235626"/>
          </a:xfrm>
        </p:grpSpPr>
        <p:pic>
          <p:nvPicPr>
            <p:cNvPr id="14" name="Picture 13">
              <a:extLst>
                <a:ext uri="{FF2B5EF4-FFF2-40B4-BE49-F238E27FC236}">
                  <a16:creationId xmlns:a16="http://schemas.microsoft.com/office/drawing/2014/main" id="{EF7E746C-7B3C-428F-A349-5B302945D35F}"/>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6" name="Rectangle: Rounded Corners 15">
              <a:extLst>
                <a:ext uri="{FF2B5EF4-FFF2-40B4-BE49-F238E27FC236}">
                  <a16:creationId xmlns:a16="http://schemas.microsoft.com/office/drawing/2014/main" id="{79EE8F8A-2694-4257-AF6D-0F564FDD5F07}"/>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 name="Rectangle: Rounded Corners 16">
            <a:extLst>
              <a:ext uri="{FF2B5EF4-FFF2-40B4-BE49-F238E27FC236}">
                <a16:creationId xmlns:a16="http://schemas.microsoft.com/office/drawing/2014/main" id="{0C0DD0B6-3EE0-494F-B1FE-677290BB0F47}"/>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402489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MT12 Understøttelse af kopiregistre: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25</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265730983"/>
              </p:ext>
            </p:extLst>
          </p:nvPr>
        </p:nvGraphicFramePr>
        <p:xfrm>
          <a:off x="637583" y="1088624"/>
          <a:ext cx="10933631" cy="3920755"/>
        </p:xfrm>
        <a:graphic>
          <a:graphicData uri="http://schemas.openxmlformats.org/drawingml/2006/table">
            <a:tbl>
              <a:tblPr firstRow="1" firstCol="1" bandRow="1">
                <a:tableStyleId>{5C22544A-7EE6-4342-B048-85BDC9FD1C3A}</a:tableStyleId>
              </a:tblPr>
              <a:tblGrid>
                <a:gridCol w="9349631">
                  <a:extLst>
                    <a:ext uri="{9D8B030D-6E8A-4147-A177-3AD203B41FA5}">
                      <a16:colId xmlns:a16="http://schemas.microsoft.com/office/drawing/2014/main" val="675250857"/>
                    </a:ext>
                  </a:extLst>
                </a:gridCol>
                <a:gridCol w="396000">
                  <a:extLst>
                    <a:ext uri="{9D8B030D-6E8A-4147-A177-3AD203B41FA5}">
                      <a16:colId xmlns:a16="http://schemas.microsoft.com/office/drawing/2014/main" val="3070459596"/>
                    </a:ext>
                  </a:extLst>
                </a:gridCol>
                <a:gridCol w="396000">
                  <a:extLst>
                    <a:ext uri="{9D8B030D-6E8A-4147-A177-3AD203B41FA5}">
                      <a16:colId xmlns:a16="http://schemas.microsoft.com/office/drawing/2014/main" val="2288574143"/>
                    </a:ext>
                  </a:extLst>
                </a:gridCol>
                <a:gridCol w="396000">
                  <a:extLst>
                    <a:ext uri="{9D8B030D-6E8A-4147-A177-3AD203B41FA5}">
                      <a16:colId xmlns:a16="http://schemas.microsoft.com/office/drawing/2014/main" val="2322574239"/>
                    </a:ext>
                  </a:extLst>
                </a:gridCol>
                <a:gridCol w="396000">
                  <a:extLst>
                    <a:ext uri="{9D8B030D-6E8A-4147-A177-3AD203B41FA5}">
                      <a16:colId xmlns:a16="http://schemas.microsoft.com/office/drawing/2014/main" val="823045065"/>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6039">
                <a:tc>
                  <a:txBody>
                    <a:bodyPr/>
                    <a:lstStyle/>
                    <a:p>
                      <a:pPr>
                        <a:lnSpc>
                          <a:spcPct val="120000"/>
                        </a:lnSpc>
                        <a:spcBef>
                          <a:spcPts val="400"/>
                        </a:spcBef>
                        <a:spcAft>
                          <a:spcPts val="0"/>
                        </a:spcAft>
                      </a:pPr>
                      <a:r>
                        <a:rPr lang="da-DK" sz="1050" dirty="0">
                          <a:solidFill>
                            <a:srgbClr val="FFFF99"/>
                          </a:solidFill>
                          <a:effectLst/>
                          <a:latin typeface="Calibri" panose="020F0502020204030204" pitchFamily="34" charset="0"/>
                          <a:cs typeface="Calibri" panose="020F0502020204030204" pitchFamily="34" charset="0"/>
                        </a:rPr>
                        <a:t>MT12: Understøttelse af kopiregistre – </a:t>
                      </a:r>
                      <a:r>
                        <a:rPr lang="da-DK" sz="1050" dirty="0" err="1">
                          <a:solidFill>
                            <a:srgbClr val="FFFF99"/>
                          </a:solidFill>
                          <a:effectLst/>
                          <a:latin typeface="Calibri" panose="020F0502020204030204" pitchFamily="34" charset="0"/>
                          <a:cs typeface="Calibri" panose="020F0502020204030204" pitchFamily="34" charset="0"/>
                        </a:rPr>
                        <a:t>Epics</a:t>
                      </a:r>
                      <a:endParaRPr lang="da-DK" sz="1050"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5">
                  <a:txBody>
                    <a:bodyPr/>
                    <a:lstStyle/>
                    <a:p>
                      <a:pPr algn="ctr">
                        <a:lnSpc>
                          <a:spcPct val="120000"/>
                        </a:lnSpc>
                        <a:spcBef>
                          <a:spcPts val="400"/>
                        </a:spcBef>
                        <a:spcAft>
                          <a:spcPts val="0"/>
                        </a:spcAft>
                      </a:pPr>
                      <a:r>
                        <a:rPr lang="da-DK"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 (X)</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 </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 </a:t>
                      </a:r>
                      <a:endParaRPr lang="da-DK" sz="1050" b="1" dirty="0">
                        <a:solidFill>
                          <a:srgbClr val="FFFF9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646708031"/>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Det bør være muligt at udstille både aktuelle og historiske data, så anvendere har mulighed for at etablere en kopi af aktuelle data eller en kopi af data med historik</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934163037"/>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Det bør være nemt løbende at opdatere og vedligeholde data i et kopiregister</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077892437"/>
                  </a:ext>
                </a:extLst>
              </a:tr>
              <a:tr h="236039">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Det bør være muligt for anvendere at udvælge delmængder af data, som er relevant for den pågældende, således at man kun har de data, der er relevante for ens forretning</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056254451"/>
                  </a:ext>
                </a:extLst>
              </a:tr>
              <a:tr h="236039">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Funktionalitet til oprettelse og vedligeholdelse af kopiregistre bør så vidt muligt være en del af den modulære arkitektur</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rgbClr val="FFFF99"/>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4281876572"/>
                  </a:ext>
                </a:extLst>
              </a:tr>
              <a:tr h="72000">
                <a:tc>
                  <a:txBody>
                    <a:bodyPr/>
                    <a:lstStyle/>
                    <a:p>
                      <a:pPr marL="171450" indent="-171450">
                        <a:spcAft>
                          <a:spcPts val="0"/>
                        </a:spcAft>
                        <a:buFont typeface="Arial" panose="020B0604020202020204" pitchFamily="34" charset="0"/>
                        <a:buChar char="•"/>
                      </a:pPr>
                      <a:endParaRPr lang="da-DK" sz="100" b="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extLst>
                  <a:ext uri="{0D108BD9-81ED-4DB2-BD59-A6C34878D82A}">
                    <a16:rowId xmlns:a16="http://schemas.microsoft.com/office/drawing/2014/main" val="57745784"/>
                  </a:ext>
                </a:extLst>
              </a:tr>
              <a:tr h="236039">
                <a:tc gridSpan="5">
                  <a:txBody>
                    <a:bodyPr/>
                    <a:lstStyle/>
                    <a:p>
                      <a:pPr marL="0" indent="0">
                        <a:spcAft>
                          <a:spcPts val="0"/>
                        </a:spcAft>
                        <a:buFont typeface="Arial" panose="020B0604020202020204" pitchFamily="34" charset="0"/>
                        <a:buNone/>
                      </a:pPr>
                      <a:r>
                        <a:rPr lang="da-DK" sz="1050" b="1" dirty="0">
                          <a:solidFill>
                            <a:srgbClr val="FFFF99"/>
                          </a:solidFill>
                          <a:effectLst/>
                          <a:latin typeface="Calibri" panose="020F0502020204030204" pitchFamily="34" charset="0"/>
                          <a:ea typeface="Calibri" panose="020F0502020204030204" pitchFamily="34" charset="0"/>
                          <a:cs typeface="Times New Roman" panose="02020603050405020304" pitchFamily="18" charset="0"/>
                        </a:rPr>
                        <a:t>Workshops:</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endParaRPr lang="da-DK" sz="1050" dirty="0"/>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92176311"/>
                  </a:ext>
                </a:extLst>
              </a:tr>
              <a:tr h="236039">
                <a:tc gridSpan="5">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Understøttelse af kopiregistre</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endParaRPr lang="da-DK" sz="1050" dirty="0"/>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4120456468"/>
                  </a:ext>
                </a:extLst>
              </a:tr>
            </a:tbl>
          </a:graphicData>
        </a:graphic>
      </p:graphicFrame>
      <p:grpSp>
        <p:nvGrpSpPr>
          <p:cNvPr id="10" name="Group 9">
            <a:extLst>
              <a:ext uri="{FF2B5EF4-FFF2-40B4-BE49-F238E27FC236}">
                <a16:creationId xmlns:a16="http://schemas.microsoft.com/office/drawing/2014/main" id="{B9477417-C823-4C6D-B4EA-01C9A5CEE133}"/>
              </a:ext>
            </a:extLst>
          </p:cNvPr>
          <p:cNvGrpSpPr/>
          <p:nvPr/>
        </p:nvGrpSpPr>
        <p:grpSpPr>
          <a:xfrm>
            <a:off x="661191" y="1378629"/>
            <a:ext cx="4098498" cy="1235626"/>
            <a:chOff x="661191" y="1378629"/>
            <a:chExt cx="4098498" cy="1235626"/>
          </a:xfrm>
        </p:grpSpPr>
        <p:pic>
          <p:nvPicPr>
            <p:cNvPr id="11" name="Picture 10">
              <a:extLst>
                <a:ext uri="{FF2B5EF4-FFF2-40B4-BE49-F238E27FC236}">
                  <a16:creationId xmlns:a16="http://schemas.microsoft.com/office/drawing/2014/main" id="{92B1885D-FB9B-4193-9E2E-CAE3201F5640}"/>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2" name="Rectangle: Rounded Corners 11">
              <a:extLst>
                <a:ext uri="{FF2B5EF4-FFF2-40B4-BE49-F238E27FC236}">
                  <a16:creationId xmlns:a16="http://schemas.microsoft.com/office/drawing/2014/main" id="{76119D18-2EB2-4D53-A209-64DB050731D4}"/>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Rounded Corners 13">
            <a:extLst>
              <a:ext uri="{FF2B5EF4-FFF2-40B4-BE49-F238E27FC236}">
                <a16:creationId xmlns:a16="http://schemas.microsoft.com/office/drawing/2014/main" id="{B4DAFB08-F893-46AC-9200-3AFF56691AE2}"/>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103832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26</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2225108370"/>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FF99"/>
                        </a:solidFill>
                        <a:latin typeface="Calibri" panose="020F0502020204030204" pitchFamily="34" charset="0"/>
                        <a:cs typeface="Calibri" panose="020F0502020204030204" pitchFamily="34" charset="0"/>
                      </a:endParaRPr>
                    </a:p>
                    <a:p>
                      <a:pPr algn="ctr"/>
                      <a:r>
                        <a:rPr lang="da-DK" sz="2000" b="1" dirty="0">
                          <a:solidFill>
                            <a:srgbClr val="FFFF99"/>
                          </a:solidFill>
                          <a:latin typeface="Calibri" panose="020F0502020204030204" pitchFamily="34" charset="0"/>
                          <a:cs typeface="Calibri" panose="020F0502020204030204" pitchFamily="34" charset="0"/>
                        </a:rPr>
                        <a:t>Workshop for:</a:t>
                      </a:r>
                      <a:endParaRPr lang="da-DK" sz="2400" b="1" dirty="0">
                        <a:solidFill>
                          <a:srgbClr val="FFFF99"/>
                        </a:solidFill>
                        <a:latin typeface="Calibri" panose="020F0502020204030204" pitchFamily="34" charset="0"/>
                        <a:cs typeface="Calibri" panose="020F0502020204030204" pitchFamily="34" charset="0"/>
                      </a:endParaRPr>
                    </a:p>
                  </a:txBody>
                  <a:tcPr>
                    <a:solidFill>
                      <a:srgbClr val="2A4456"/>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Formålet er at afklare hvordan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igennem den Moderniserede Datafordeler løser disse udfordringer. Formålet er også, at SDFI får en forståelse for hvordan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Netcompanys</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løsning på understøttelse af kopiregister adskiller sig fra den eksisterende løsning, og hvordan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planlægger at gøre understøttelse af kopiregistre nemmere, mere intuitivt for Anvenderorganisationer og sikkert. SDFI og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deltager i workshoppen, og hvis muligt, en Anvenderorganisation, som pt. har et kopiregister.</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SDFI forstår hvordan </a:t>
                      </a:r>
                      <a:r>
                        <a:rPr kumimoji="0" lang="da-DK" sz="16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Netcompanys</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Vision for vedligeholdelse af kopiregistre fungerer i den Moderniserede Datafordeler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Designet for vedligeholdelse af kopiregistre via Moderne Hændelser er afstemt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Designet for vedligeholdelse af kopiregistre via Filudtræk er afstemt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Designet for sikring af GDPR-data er afstemt, så kopiregistre kun indeholder data som de har lov til at indeholde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Anvenderorganisationernes behov for vedligeholdelse af kopiregistre er indsamlet i en grov prioriteret liste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D0180 - Integrationsdesign</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MT12: Understøttelse af kopiregistre</a:t>
            </a:r>
          </a:p>
        </p:txBody>
      </p:sp>
      <p:grpSp>
        <p:nvGrpSpPr>
          <p:cNvPr id="11" name="Group 10">
            <a:extLst>
              <a:ext uri="{FF2B5EF4-FFF2-40B4-BE49-F238E27FC236}">
                <a16:creationId xmlns:a16="http://schemas.microsoft.com/office/drawing/2014/main" id="{4AEF6D2C-CCF9-4C76-B9F8-C21549A8334E}"/>
              </a:ext>
            </a:extLst>
          </p:cNvPr>
          <p:cNvGrpSpPr/>
          <p:nvPr/>
        </p:nvGrpSpPr>
        <p:grpSpPr>
          <a:xfrm>
            <a:off x="661191" y="1378629"/>
            <a:ext cx="4098498" cy="1235626"/>
            <a:chOff x="661191" y="1378629"/>
            <a:chExt cx="4098498" cy="1235626"/>
          </a:xfrm>
        </p:grpSpPr>
        <p:pic>
          <p:nvPicPr>
            <p:cNvPr id="14" name="Picture 13">
              <a:extLst>
                <a:ext uri="{FF2B5EF4-FFF2-40B4-BE49-F238E27FC236}">
                  <a16:creationId xmlns:a16="http://schemas.microsoft.com/office/drawing/2014/main" id="{39C87B49-3210-48CB-863A-C616BD74517D}"/>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6" name="Rectangle: Rounded Corners 15">
              <a:extLst>
                <a:ext uri="{FF2B5EF4-FFF2-40B4-BE49-F238E27FC236}">
                  <a16:creationId xmlns:a16="http://schemas.microsoft.com/office/drawing/2014/main" id="{24675C00-D1AE-417B-A16F-56BDF32414AE}"/>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7" name="Rectangle: Rounded Corners 16">
            <a:extLst>
              <a:ext uri="{FF2B5EF4-FFF2-40B4-BE49-F238E27FC236}">
                <a16:creationId xmlns:a16="http://schemas.microsoft.com/office/drawing/2014/main" id="{8AA92758-C1A4-4EAD-AA3E-DB34ED1E044A}"/>
              </a:ext>
            </a:extLst>
          </p:cNvPr>
          <p:cNvSpPr/>
          <p:nvPr/>
        </p:nvSpPr>
        <p:spPr>
          <a:xfrm>
            <a:off x="9115425" y="2008094"/>
            <a:ext cx="2024470" cy="662858"/>
          </a:xfrm>
          <a:prstGeom prst="round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a:solidFill>
                  <a:srgbClr val="FFFF99"/>
                </a:solidFill>
              </a:rPr>
              <a:t>Understøttelse af kopiregistre</a:t>
            </a:r>
          </a:p>
        </p:txBody>
      </p:sp>
      <p:sp>
        <p:nvSpPr>
          <p:cNvPr id="18" name="Rectangle: Rounded Corners 17">
            <a:extLst>
              <a:ext uri="{FF2B5EF4-FFF2-40B4-BE49-F238E27FC236}">
                <a16:creationId xmlns:a16="http://schemas.microsoft.com/office/drawing/2014/main" id="{B4687CB7-0F8E-4BDC-B911-B22E77549851}"/>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FF99"/>
                </a:solidFill>
              </a:rPr>
              <a:t>Arbejdsgruppe ”Moderne tjenester”</a:t>
            </a:r>
          </a:p>
        </p:txBody>
      </p:sp>
    </p:spTree>
    <p:extLst>
      <p:ext uri="{BB962C8B-B14F-4D97-AF65-F5344CB8AC3E}">
        <p14:creationId xmlns:p14="http://schemas.microsoft.com/office/powerpoint/2010/main" val="155090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j-lt"/>
              </a:rPr>
              <a:t>Arbejdsgruppen ”Selvbetjening”</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i="1" dirty="0">
              <a:solidFill>
                <a:srgbClr val="FFFF00"/>
              </a:solidFill>
              <a:latin typeface="+mn-lt"/>
            </a:endParaRPr>
          </a:p>
        </p:txBody>
      </p:sp>
    </p:spTree>
    <p:extLst>
      <p:ext uri="{BB962C8B-B14F-4D97-AF65-F5344CB8AC3E}">
        <p14:creationId xmlns:p14="http://schemas.microsoft.com/office/powerpoint/2010/main" val="278921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675278"/>
          </a:xfrm>
        </p:spPr>
        <p:txBody>
          <a:bodyPr/>
          <a:lstStyle/>
          <a:p>
            <a:r>
              <a:rPr lang="da-DK" sz="2800" dirty="0">
                <a:latin typeface="Calibri" panose="020F0502020204030204" pitchFamily="34" charset="0"/>
                <a:cs typeface="Calibri" panose="020F0502020204030204" pitchFamily="34" charset="0"/>
              </a:rPr>
              <a:t>1. Moderniseringstiltag i Arbejdsgruppen ”Selvbetjening”</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28</a:t>
            </a:fld>
            <a:endParaRPr lang="da-DK" dirty="0"/>
          </a:p>
        </p:txBody>
      </p:sp>
      <p:graphicFrame>
        <p:nvGraphicFramePr>
          <p:cNvPr id="8" name="Table 7">
            <a:extLst>
              <a:ext uri="{FF2B5EF4-FFF2-40B4-BE49-F238E27FC236}">
                <a16:creationId xmlns:a16="http://schemas.microsoft.com/office/drawing/2014/main" id="{CE0B86D3-1F72-4AC6-932B-BE3697916D42}"/>
              </a:ext>
            </a:extLst>
          </p:cNvPr>
          <p:cNvGraphicFramePr>
            <a:graphicFrameLocks noGrp="1"/>
          </p:cNvGraphicFramePr>
          <p:nvPr>
            <p:extLst/>
          </p:nvPr>
        </p:nvGraphicFramePr>
        <p:xfrm>
          <a:off x="637584" y="1088623"/>
          <a:ext cx="10834901" cy="2934000"/>
        </p:xfrm>
        <a:graphic>
          <a:graphicData uri="http://schemas.openxmlformats.org/drawingml/2006/table">
            <a:tbl>
              <a:tblPr firstRow="1" firstCol="1" bandRow="1">
                <a:tableStyleId>{5C22544A-7EE6-4342-B048-85BDC9FD1C3A}</a:tableStyleId>
              </a:tblPr>
              <a:tblGrid>
                <a:gridCol w="4354901">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3385031584"/>
                    </a:ext>
                  </a:extLst>
                </a:gridCol>
                <a:gridCol w="360000">
                  <a:extLst>
                    <a:ext uri="{9D8B030D-6E8A-4147-A177-3AD203B41FA5}">
                      <a16:colId xmlns:a16="http://schemas.microsoft.com/office/drawing/2014/main" val="979621982"/>
                    </a:ext>
                  </a:extLst>
                </a:gridCol>
                <a:gridCol w="360000">
                  <a:extLst>
                    <a:ext uri="{9D8B030D-6E8A-4147-A177-3AD203B41FA5}">
                      <a16:colId xmlns:a16="http://schemas.microsoft.com/office/drawing/2014/main" val="460806673"/>
                    </a:ext>
                  </a:extLst>
                </a:gridCol>
                <a:gridCol w="360000">
                  <a:extLst>
                    <a:ext uri="{9D8B030D-6E8A-4147-A177-3AD203B41FA5}">
                      <a16:colId xmlns:a16="http://schemas.microsoft.com/office/drawing/2014/main" val="910011925"/>
                    </a:ext>
                  </a:extLst>
                </a:gridCol>
                <a:gridCol w="360000">
                  <a:extLst>
                    <a:ext uri="{9D8B030D-6E8A-4147-A177-3AD203B41FA5}">
                      <a16:colId xmlns:a16="http://schemas.microsoft.com/office/drawing/2014/main" val="2219207213"/>
                    </a:ext>
                  </a:extLst>
                </a:gridCol>
                <a:gridCol w="360000">
                  <a:extLst>
                    <a:ext uri="{9D8B030D-6E8A-4147-A177-3AD203B41FA5}">
                      <a16:colId xmlns:a16="http://schemas.microsoft.com/office/drawing/2014/main" val="3251306983"/>
                    </a:ext>
                  </a:extLst>
                </a:gridCol>
                <a:gridCol w="360000">
                  <a:extLst>
                    <a:ext uri="{9D8B030D-6E8A-4147-A177-3AD203B41FA5}">
                      <a16:colId xmlns:a16="http://schemas.microsoft.com/office/drawing/2014/main" val="2288574143"/>
                    </a:ext>
                  </a:extLst>
                </a:gridCol>
                <a:gridCol w="360000">
                  <a:extLst>
                    <a:ext uri="{9D8B030D-6E8A-4147-A177-3AD203B41FA5}">
                      <a16:colId xmlns:a16="http://schemas.microsoft.com/office/drawing/2014/main" val="2811448885"/>
                    </a:ext>
                  </a:extLst>
                </a:gridCol>
                <a:gridCol w="360000">
                  <a:extLst>
                    <a:ext uri="{9D8B030D-6E8A-4147-A177-3AD203B41FA5}">
                      <a16:colId xmlns:a16="http://schemas.microsoft.com/office/drawing/2014/main" val="4103613236"/>
                    </a:ext>
                  </a:extLst>
                </a:gridCol>
                <a:gridCol w="360000">
                  <a:extLst>
                    <a:ext uri="{9D8B030D-6E8A-4147-A177-3AD203B41FA5}">
                      <a16:colId xmlns:a16="http://schemas.microsoft.com/office/drawing/2014/main" val="2640743531"/>
                    </a:ext>
                  </a:extLst>
                </a:gridCol>
                <a:gridCol w="360000">
                  <a:extLst>
                    <a:ext uri="{9D8B030D-6E8A-4147-A177-3AD203B41FA5}">
                      <a16:colId xmlns:a16="http://schemas.microsoft.com/office/drawing/2014/main" val="2322574239"/>
                    </a:ext>
                  </a:extLst>
                </a:gridCol>
                <a:gridCol w="360000">
                  <a:extLst>
                    <a:ext uri="{9D8B030D-6E8A-4147-A177-3AD203B41FA5}">
                      <a16:colId xmlns:a16="http://schemas.microsoft.com/office/drawing/2014/main" val="2929578606"/>
                    </a:ext>
                  </a:extLst>
                </a:gridCol>
                <a:gridCol w="360000">
                  <a:extLst>
                    <a:ext uri="{9D8B030D-6E8A-4147-A177-3AD203B41FA5}">
                      <a16:colId xmlns:a16="http://schemas.microsoft.com/office/drawing/2014/main" val="823045065"/>
                    </a:ext>
                  </a:extLst>
                </a:gridCol>
                <a:gridCol w="360000">
                  <a:extLst>
                    <a:ext uri="{9D8B030D-6E8A-4147-A177-3AD203B41FA5}">
                      <a16:colId xmlns:a16="http://schemas.microsoft.com/office/drawing/2014/main" val="3330890542"/>
                    </a:ext>
                  </a:extLst>
                </a:gridCol>
                <a:gridCol w="360000">
                  <a:extLst>
                    <a:ext uri="{9D8B030D-6E8A-4147-A177-3AD203B41FA5}">
                      <a16:colId xmlns:a16="http://schemas.microsoft.com/office/drawing/2014/main" val="483532126"/>
                    </a:ext>
                  </a:extLst>
                </a:gridCol>
                <a:gridCol w="360000">
                  <a:extLst>
                    <a:ext uri="{9D8B030D-6E8A-4147-A177-3AD203B41FA5}">
                      <a16:colId xmlns:a16="http://schemas.microsoft.com/office/drawing/2014/main" val="1039806770"/>
                    </a:ext>
                  </a:extLst>
                </a:gridCol>
                <a:gridCol w="360000">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MT4: Øget brugervenlighed for Dokumentation</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06157172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MT3: Optimering af funktionalitet </a:t>
                      </a:r>
                      <a:r>
                        <a:rPr lang="da-DK" sz="1050" dirty="0">
                          <a:solidFill>
                            <a:srgbClr val="91D5FF"/>
                          </a:solidFill>
                          <a:effectLst/>
                          <a:latin typeface="Calibri" panose="020F0502020204030204" pitchFamily="34" charset="0"/>
                          <a:cs typeface="Calibri" panose="020F0502020204030204" pitchFamily="34" charset="0"/>
                        </a:rPr>
                        <a:t>til</a:t>
                      </a: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 selvbetjening</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23230782"/>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MT7e: Forbedring og effektivisering af sikkerhed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696561490"/>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MT14e: Øget automatisering af test og Testmiljøer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837111365"/>
                  </a:ext>
                </a:extLst>
              </a:tr>
            </a:tbl>
          </a:graphicData>
        </a:graphic>
      </p:graphicFrame>
      <p:graphicFrame>
        <p:nvGraphicFramePr>
          <p:cNvPr id="9" name="Table 8">
            <a:extLst>
              <a:ext uri="{FF2B5EF4-FFF2-40B4-BE49-F238E27FC236}">
                <a16:creationId xmlns:a16="http://schemas.microsoft.com/office/drawing/2014/main" id="{7A869105-057F-4D38-8E05-D876449537E0}"/>
              </a:ext>
            </a:extLst>
          </p:cNvPr>
          <p:cNvGraphicFramePr>
            <a:graphicFrameLocks noGrp="1"/>
          </p:cNvGraphicFramePr>
          <p:nvPr>
            <p:extLst>
              <p:ext uri="{D42A27DB-BD31-4B8C-83A1-F6EECF244321}">
                <p14:modId xmlns:p14="http://schemas.microsoft.com/office/powerpoint/2010/main" val="2765356897"/>
              </p:ext>
            </p:extLst>
          </p:nvPr>
        </p:nvGraphicFramePr>
        <p:xfrm>
          <a:off x="641472" y="4070235"/>
          <a:ext cx="10831013" cy="2179213"/>
        </p:xfrm>
        <a:graphic>
          <a:graphicData uri="http://schemas.openxmlformats.org/drawingml/2006/table">
            <a:tbl>
              <a:tblPr firstRow="1" firstCol="1" bandRow="1">
                <a:tableStyleId>{5C22544A-7EE6-4342-B048-85BDC9FD1C3A}</a:tableStyleId>
              </a:tblPr>
              <a:tblGrid>
                <a:gridCol w="3480129">
                  <a:extLst>
                    <a:ext uri="{9D8B030D-6E8A-4147-A177-3AD203B41FA5}">
                      <a16:colId xmlns:a16="http://schemas.microsoft.com/office/drawing/2014/main" val="1092225632"/>
                    </a:ext>
                  </a:extLst>
                </a:gridCol>
                <a:gridCol w="2041912">
                  <a:extLst>
                    <a:ext uri="{9D8B030D-6E8A-4147-A177-3AD203B41FA5}">
                      <a16:colId xmlns:a16="http://schemas.microsoft.com/office/drawing/2014/main" val="3390031589"/>
                    </a:ext>
                  </a:extLst>
                </a:gridCol>
                <a:gridCol w="3267060">
                  <a:extLst>
                    <a:ext uri="{9D8B030D-6E8A-4147-A177-3AD203B41FA5}">
                      <a16:colId xmlns:a16="http://schemas.microsoft.com/office/drawing/2014/main" val="6967226"/>
                    </a:ext>
                  </a:extLst>
                </a:gridCol>
                <a:gridCol w="2041912">
                  <a:extLst>
                    <a:ext uri="{9D8B030D-6E8A-4147-A177-3AD203B41FA5}">
                      <a16:colId xmlns:a16="http://schemas.microsoft.com/office/drawing/2014/main" val="1912980128"/>
                    </a:ext>
                  </a:extLst>
                </a:gridCol>
              </a:tblGrid>
              <a:tr h="234000">
                <a:tc gridSpan="4">
                  <a:txBody>
                    <a:bodyPr/>
                    <a:lstStyle/>
                    <a:p>
                      <a:pPr algn="ctr">
                        <a:lnSpc>
                          <a:spcPct val="120000"/>
                        </a:lnSpc>
                        <a:spcBef>
                          <a:spcPts val="400"/>
                        </a:spcBef>
                        <a:spcAft>
                          <a:spcPts val="0"/>
                        </a:spcAft>
                      </a:pPr>
                      <a:r>
                        <a:rPr lang="da-D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Medlemmer af arbejdsgruppen ”Selvbetjening”</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406985541"/>
                  </a:ext>
                </a:extLst>
              </a:tr>
              <a:tr h="234000">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81647390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731925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7507054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18667888"/>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78815832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43066247"/>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1535399455"/>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5857817"/>
                  </a:ext>
                </a:extLst>
              </a:tr>
            </a:tbl>
          </a:graphicData>
        </a:graphic>
      </p:graphicFrame>
      <p:sp>
        <p:nvSpPr>
          <p:cNvPr id="7" name="TextBox 6">
            <a:extLst>
              <a:ext uri="{FF2B5EF4-FFF2-40B4-BE49-F238E27FC236}">
                <a16:creationId xmlns:a16="http://schemas.microsoft.com/office/drawing/2014/main" id="{B64F2A74-0B04-4B94-BC73-FF55D2FCCBB0}"/>
              </a:ext>
            </a:extLst>
          </p:cNvPr>
          <p:cNvSpPr txBox="1"/>
          <p:nvPr/>
        </p:nvSpPr>
        <p:spPr>
          <a:xfrm>
            <a:off x="580433" y="6387374"/>
            <a:ext cx="4320000" cy="230832"/>
          </a:xfrm>
          <a:prstGeom prst="rect">
            <a:avLst/>
          </a:prstGeom>
          <a:noFill/>
        </p:spPr>
        <p:txBody>
          <a:bodyPr wrap="square" rtlCol="0">
            <a:spAutoFit/>
          </a:bodyPr>
          <a:lstStyle/>
          <a:p>
            <a:r>
              <a:rPr lang="da-DK" sz="900" dirty="0">
                <a:latin typeface="Calibri" panose="020F0502020204030204" pitchFamily="34" charset="0"/>
                <a:cs typeface="Calibri" panose="020F0502020204030204" pitchFamily="34" charset="0"/>
              </a:rPr>
              <a:t>* Moderniseringstiltaget for eksterne interessenter</a:t>
            </a:r>
          </a:p>
        </p:txBody>
      </p:sp>
      <p:sp>
        <p:nvSpPr>
          <p:cNvPr id="11" name="Rectangle: Rounded Corners 8">
            <a:extLst>
              <a:ext uri="{FF2B5EF4-FFF2-40B4-BE49-F238E27FC236}">
                <a16:creationId xmlns:a16="http://schemas.microsoft.com/office/drawing/2014/main" id="{1EA1A69B-BDF6-4AB1-ABAC-ECF5F3012ECA}"/>
              </a:ext>
            </a:extLst>
          </p:cNvPr>
          <p:cNvSpPr/>
          <p:nvPr/>
        </p:nvSpPr>
        <p:spPr>
          <a:xfrm>
            <a:off x="1146615"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spTree>
    <p:extLst>
      <p:ext uri="{BB962C8B-B14F-4D97-AF65-F5344CB8AC3E}">
        <p14:creationId xmlns:p14="http://schemas.microsoft.com/office/powerpoint/2010/main" val="1376582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MT4 Øget brugervenlighed for Dokumentation: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29</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14591586"/>
              </p:ext>
            </p:extLst>
          </p:nvPr>
        </p:nvGraphicFramePr>
        <p:xfrm>
          <a:off x="637585" y="1088624"/>
          <a:ext cx="10896435" cy="4410000"/>
        </p:xfrm>
        <a:graphic>
          <a:graphicData uri="http://schemas.openxmlformats.org/drawingml/2006/table">
            <a:tbl>
              <a:tblPr firstRow="1" firstCol="1" bandRow="1">
                <a:tableStyleId>{5C22544A-7EE6-4342-B048-85BDC9FD1C3A}</a:tableStyleId>
              </a:tblPr>
              <a:tblGrid>
                <a:gridCol w="9459895">
                  <a:extLst>
                    <a:ext uri="{9D8B030D-6E8A-4147-A177-3AD203B41FA5}">
                      <a16:colId xmlns:a16="http://schemas.microsoft.com/office/drawing/2014/main" val="675250857"/>
                    </a:ext>
                  </a:extLst>
                </a:gridCol>
                <a:gridCol w="359135">
                  <a:extLst>
                    <a:ext uri="{9D8B030D-6E8A-4147-A177-3AD203B41FA5}">
                      <a16:colId xmlns:a16="http://schemas.microsoft.com/office/drawing/2014/main" val="3070459596"/>
                    </a:ext>
                  </a:extLst>
                </a:gridCol>
                <a:gridCol w="359135">
                  <a:extLst>
                    <a:ext uri="{9D8B030D-6E8A-4147-A177-3AD203B41FA5}">
                      <a16:colId xmlns:a16="http://schemas.microsoft.com/office/drawing/2014/main" val="979621982"/>
                    </a:ext>
                  </a:extLst>
                </a:gridCol>
                <a:gridCol w="359135">
                  <a:extLst>
                    <a:ext uri="{9D8B030D-6E8A-4147-A177-3AD203B41FA5}">
                      <a16:colId xmlns:a16="http://schemas.microsoft.com/office/drawing/2014/main" val="483532126"/>
                    </a:ext>
                  </a:extLst>
                </a:gridCol>
                <a:gridCol w="359135">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MT4: </a:t>
                      </a:r>
                      <a:r>
                        <a:rPr lang="da-DK" sz="1050" dirty="0">
                          <a:solidFill>
                            <a:srgbClr val="91D5FF"/>
                          </a:solidFill>
                          <a:effectLst/>
                          <a:latin typeface="Calibri" panose="020F0502020204030204" pitchFamily="34" charset="0"/>
                          <a:cs typeface="Calibri" panose="020F0502020204030204" pitchFamily="34" charset="0"/>
                        </a:rPr>
                        <a:t>Øget</a:t>
                      </a: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 brugervenlighed for Dokumentation - </a:t>
                      </a:r>
                      <a:r>
                        <a:rPr lang="da-DK" sz="1050" dirty="0" err="1">
                          <a:solidFill>
                            <a:schemeClr val="accent1">
                              <a:lumMod val="40000"/>
                              <a:lumOff val="60000"/>
                            </a:schemeClr>
                          </a:solidFill>
                          <a:effectLst/>
                          <a:latin typeface="Calibri" panose="020F0502020204030204" pitchFamily="34" charset="0"/>
                          <a:cs typeface="Calibri" panose="020F0502020204030204" pitchFamily="34" charset="0"/>
                        </a:rPr>
                        <a:t>Epics</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8">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004875"/>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Behov for at kunne håndtere metadata for både geografiske og ikke-geografiske data</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Behov for at oprettelse og vedligeholdelse af metadata er enkelt for registermyndighederne og ikke kræver gentagne indtastninger af de samme metadata</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4126373421"/>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Kunne integrere med registermyndigheders systemer til administration af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discovery</a:t>
                      </a:r>
                      <a:r>
                        <a:rPr lang="da-DK" sz="1050" b="0" dirty="0">
                          <a:effectLst/>
                          <a:latin typeface="Calibri" panose="020F0502020204030204" pitchFamily="34" charset="0"/>
                          <a:ea typeface="Calibri" panose="020F0502020204030204" pitchFamily="34" charset="0"/>
                          <a:cs typeface="Times New Roman" panose="02020603050405020304" pitchFamily="18" charset="0"/>
                        </a:rPr>
                        <a:t> metadata</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2795713806"/>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Overensstemmelse mellem tjenestemetadata (f.eks. i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GetCapabilities</a:t>
                      </a:r>
                      <a:r>
                        <a:rPr lang="da-DK" sz="1050" b="0" dirty="0">
                          <a:effectLst/>
                          <a:latin typeface="Calibri" panose="020F0502020204030204" pitchFamily="34" charset="0"/>
                          <a:ea typeface="Calibri" panose="020F0502020204030204" pitchFamily="34" charset="0"/>
                          <a:cs typeface="Times New Roman" panose="02020603050405020304" pitchFamily="18" charset="0"/>
                        </a:rPr>
                        <a:t>-svar fra tjenester med geodata) og andre metadata</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196119610"/>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Udstilling af metadata gennem standardtjenester på tre forskellige niveauer (Discovery, Evaluation og </a:t>
                      </a:r>
                      <a:r>
                        <a:rPr lang="da-DK" sz="1050" b="0" dirty="0" err="1">
                          <a:effectLst/>
                          <a:latin typeface="Calibri" panose="020F0502020204030204" pitchFamily="34" charset="0"/>
                          <a:ea typeface="Calibri" panose="020F0502020204030204" pitchFamily="34" charset="0"/>
                          <a:cs typeface="Times New Roman" panose="02020603050405020304" pitchFamily="18" charset="0"/>
                        </a:rPr>
                        <a:t>Use</a:t>
                      </a:r>
                      <a:r>
                        <a:rPr lang="da-DK" sz="1050" b="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2978402674"/>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Brugere bør let kunne finde opdaterede metadata for datasæt og tjenester, således at man hurtigt får retvisende metadata</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389699935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Filudtræk skal ledsages med oplysninger omkring de konkrete filer</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50B8C1"/>
                    </a:solidFill>
                  </a:tcPr>
                </a:tc>
                <a:extLst>
                  <a:ext uri="{0D108BD9-81ED-4DB2-BD59-A6C34878D82A}">
                    <a16:rowId xmlns:a16="http://schemas.microsoft.com/office/drawing/2014/main" val="2696561490"/>
                  </a:ext>
                </a:extLst>
              </a:tr>
              <a:tr h="72000">
                <a:tc gridSpan="5">
                  <a:txBody>
                    <a:bodyPr/>
                    <a:lstStyle/>
                    <a:p>
                      <a:pPr marL="171450" indent="-171450">
                        <a:spcAft>
                          <a:spcPts val="0"/>
                        </a:spcAft>
                        <a:buFont typeface="Arial" panose="020B0604020202020204" pitchFamily="34" charset="0"/>
                        <a:buChar char="•"/>
                      </a:pPr>
                      <a:endParaRPr lang="da-DK" sz="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692208962"/>
                  </a:ext>
                </a:extLst>
              </a:tr>
              <a:tr h="234000">
                <a:tc gridSpan="5">
                  <a:txBody>
                    <a:bodyPr/>
                    <a:lstStyle/>
                    <a:p>
                      <a:pPr marL="0" indent="0">
                        <a:spcAft>
                          <a:spcPts val="0"/>
                        </a:spcAft>
                        <a:buFont typeface="Arial" panose="020B0604020202020204" pitchFamily="34" charset="0"/>
                        <a:buNone/>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Workshops</a:t>
                      </a:r>
                      <a:endParaRPr lang="da-DK"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40975812"/>
                  </a:ext>
                </a:extLst>
              </a:tr>
              <a:tr h="234000">
                <a:tc gridSpan="5">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Øget brugervenlighed af Dokumentation (inkl. kommunikation og samarbejdsorganisation)</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13356164"/>
                  </a:ext>
                </a:extLst>
              </a:tr>
            </a:tbl>
          </a:graphicData>
        </a:graphic>
      </p:graphicFrame>
      <p:sp>
        <p:nvSpPr>
          <p:cNvPr id="9" name="Rectangle: Rounded Corners 8">
            <a:extLst>
              <a:ext uri="{FF2B5EF4-FFF2-40B4-BE49-F238E27FC236}">
                <a16:creationId xmlns:a16="http://schemas.microsoft.com/office/drawing/2014/main" id="{D081DB6B-C3D7-4689-9D4B-79CBE0CD4C4A}"/>
              </a:ext>
            </a:extLst>
          </p:cNvPr>
          <p:cNvSpPr/>
          <p:nvPr/>
        </p:nvSpPr>
        <p:spPr>
          <a:xfrm>
            <a:off x="4777592"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10" name="Group 9">
            <a:extLst>
              <a:ext uri="{FF2B5EF4-FFF2-40B4-BE49-F238E27FC236}">
                <a16:creationId xmlns:a16="http://schemas.microsoft.com/office/drawing/2014/main" id="{BD4E51E6-398D-4C7E-8753-9C678AB116C7}"/>
              </a:ext>
            </a:extLst>
          </p:cNvPr>
          <p:cNvGrpSpPr/>
          <p:nvPr/>
        </p:nvGrpSpPr>
        <p:grpSpPr>
          <a:xfrm>
            <a:off x="651298" y="1392571"/>
            <a:ext cx="4115226" cy="1214879"/>
            <a:chOff x="651298" y="1392571"/>
            <a:chExt cx="4115226" cy="1214879"/>
          </a:xfrm>
        </p:grpSpPr>
        <p:pic>
          <p:nvPicPr>
            <p:cNvPr id="11" name="Picture 10">
              <a:extLst>
                <a:ext uri="{FF2B5EF4-FFF2-40B4-BE49-F238E27FC236}">
                  <a16:creationId xmlns:a16="http://schemas.microsoft.com/office/drawing/2014/main" id="{625FB36D-64D9-455F-B617-8DF887311BD1}"/>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2" name="Rectangle: Rounded Corners 11">
              <a:extLst>
                <a:ext uri="{FF2B5EF4-FFF2-40B4-BE49-F238E27FC236}">
                  <a16:creationId xmlns:a16="http://schemas.microsoft.com/office/drawing/2014/main" id="{DFBD5153-C8F8-473A-B9AE-F0187B286D4A}"/>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49659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AB8D3-C805-4A29-963F-BE402FBC0BC2}"/>
              </a:ext>
            </a:extLst>
          </p:cNvPr>
          <p:cNvSpPr>
            <a:spLocks noGrp="1"/>
          </p:cNvSpPr>
          <p:nvPr>
            <p:ph type="title"/>
          </p:nvPr>
        </p:nvSpPr>
        <p:spPr/>
        <p:txBody>
          <a:bodyPr/>
          <a:lstStyle/>
          <a:p>
            <a:r>
              <a:rPr lang="da-DK" dirty="0"/>
              <a:t>Indhold</a:t>
            </a:r>
          </a:p>
        </p:txBody>
      </p:sp>
      <p:sp>
        <p:nvSpPr>
          <p:cNvPr id="3" name="Pladsholder til tekst 2">
            <a:extLst>
              <a:ext uri="{FF2B5EF4-FFF2-40B4-BE49-F238E27FC236}">
                <a16:creationId xmlns:a16="http://schemas.microsoft.com/office/drawing/2014/main" id="{0AA00EBB-E38F-4CFB-9B89-28B4FF963E7A}"/>
              </a:ext>
            </a:extLst>
          </p:cNvPr>
          <p:cNvSpPr>
            <a:spLocks noGrp="1"/>
          </p:cNvSpPr>
          <p:nvPr>
            <p:ph type="body" sz="quarter" idx="19"/>
          </p:nvPr>
        </p:nvSpPr>
        <p:spPr>
          <a:xfrm>
            <a:off x="623888" y="2168689"/>
            <a:ext cx="8208962" cy="3779837"/>
          </a:xfrm>
        </p:spPr>
        <p:txBody>
          <a:bodyPr/>
          <a:lstStyle/>
          <a:p>
            <a:pPr>
              <a:lnSpc>
                <a:spcPct val="100000"/>
              </a:lnSpc>
              <a:spcBef>
                <a:spcPts val="1200"/>
              </a:spcBef>
              <a:tabLst>
                <a:tab pos="6369050" algn="l"/>
                <a:tab pos="7535863" algn="r"/>
              </a:tabLst>
            </a:pPr>
            <a:r>
              <a:rPr lang="da-DK" sz="1800" dirty="0"/>
              <a:t>Formål	slide	4</a:t>
            </a:r>
          </a:p>
          <a:p>
            <a:pPr>
              <a:lnSpc>
                <a:spcPct val="100000"/>
              </a:lnSpc>
              <a:spcBef>
                <a:spcPts val="1200"/>
              </a:spcBef>
              <a:tabLst>
                <a:tab pos="6369050" algn="l"/>
                <a:tab pos="7535863" algn="r"/>
              </a:tabLst>
            </a:pPr>
            <a:r>
              <a:rPr lang="da-DK" sz="1800" dirty="0"/>
              <a:t>Moderniseringsbehov og moderniseringstiltag	slide	5-8</a:t>
            </a:r>
          </a:p>
          <a:p>
            <a:pPr>
              <a:lnSpc>
                <a:spcPct val="100000"/>
              </a:lnSpc>
              <a:spcBef>
                <a:spcPts val="1200"/>
              </a:spcBef>
              <a:tabLst>
                <a:tab pos="6369050" algn="l"/>
                <a:tab pos="7535863" algn="r"/>
              </a:tabLst>
            </a:pPr>
            <a:r>
              <a:rPr lang="da-DK" sz="1800" dirty="0"/>
              <a:t>De 4 udviklingsleverancer	slide	9-12</a:t>
            </a:r>
          </a:p>
          <a:p>
            <a:pPr>
              <a:lnSpc>
                <a:spcPct val="100000"/>
              </a:lnSpc>
              <a:spcBef>
                <a:spcPts val="1200"/>
              </a:spcBef>
              <a:tabLst>
                <a:tab pos="6369050" algn="l"/>
                <a:tab pos="7535863" algn="r"/>
              </a:tabLst>
            </a:pPr>
            <a:r>
              <a:rPr lang="da-DK" sz="1800" dirty="0"/>
              <a:t>De 5 arbejdsgrupper	slide	13-15</a:t>
            </a:r>
          </a:p>
          <a:p>
            <a:pPr lvl="1">
              <a:lnSpc>
                <a:spcPct val="100000"/>
              </a:lnSpc>
              <a:spcBef>
                <a:spcPts val="1200"/>
              </a:spcBef>
              <a:tabLst>
                <a:tab pos="6369050" algn="l"/>
                <a:tab pos="7535863" algn="r"/>
              </a:tabLst>
            </a:pPr>
            <a:r>
              <a:rPr lang="da-DK" dirty="0"/>
              <a:t>Arbejdsgruppen ”Moderne tjenester”	slide	16-26</a:t>
            </a:r>
          </a:p>
          <a:p>
            <a:pPr lvl="1">
              <a:lnSpc>
                <a:spcPct val="100000"/>
              </a:lnSpc>
              <a:spcBef>
                <a:spcPts val="1200"/>
              </a:spcBef>
              <a:tabLst>
                <a:tab pos="6369050" algn="l"/>
                <a:tab pos="7535863" algn="r"/>
              </a:tabLst>
            </a:pPr>
            <a:r>
              <a:rPr lang="da-DK" dirty="0"/>
              <a:t>Arbejdsgruppen ”Selvbetjening”	slide	27-36</a:t>
            </a:r>
          </a:p>
          <a:p>
            <a:pPr lvl="1">
              <a:lnSpc>
                <a:spcPct val="100000"/>
              </a:lnSpc>
              <a:spcBef>
                <a:spcPts val="1200"/>
              </a:spcBef>
              <a:tabLst>
                <a:tab pos="6369050" algn="l"/>
                <a:tab pos="7535863" algn="r"/>
              </a:tabLst>
            </a:pPr>
            <a:r>
              <a:rPr lang="da-DK" dirty="0"/>
              <a:t>Arbejdsgruppen ”Data og indlæsning”	slide	37-44</a:t>
            </a:r>
          </a:p>
          <a:p>
            <a:pPr lvl="1">
              <a:lnSpc>
                <a:spcPct val="100000"/>
              </a:lnSpc>
              <a:spcBef>
                <a:spcPts val="1200"/>
              </a:spcBef>
              <a:tabLst>
                <a:tab pos="6369050" algn="l"/>
                <a:tab pos="7535863" algn="r"/>
              </a:tabLst>
            </a:pPr>
            <a:r>
              <a:rPr lang="da-DK" dirty="0"/>
              <a:t>Arbejdsgruppen ”Geodata”	slide	45-48</a:t>
            </a:r>
          </a:p>
          <a:p>
            <a:pPr lvl="1">
              <a:lnSpc>
                <a:spcPct val="100000"/>
              </a:lnSpc>
              <a:spcBef>
                <a:spcPts val="1200"/>
              </a:spcBef>
              <a:tabLst>
                <a:tab pos="6369050" algn="l"/>
                <a:tab pos="7535863" algn="r"/>
              </a:tabLst>
            </a:pPr>
            <a:r>
              <a:rPr lang="da-DK" dirty="0"/>
              <a:t>Arbejdsgruppen ”Infrastruktur services”	slide	49-58</a:t>
            </a:r>
          </a:p>
          <a:p>
            <a:pPr lvl="1"/>
            <a:endParaRPr lang="da-DK" dirty="0"/>
          </a:p>
          <a:p>
            <a:pPr lvl="1"/>
            <a:endParaRPr lang="da-DK" dirty="0"/>
          </a:p>
          <a:p>
            <a:pPr lvl="1"/>
            <a:endParaRPr lang="da-DK" dirty="0"/>
          </a:p>
        </p:txBody>
      </p:sp>
      <p:sp>
        <p:nvSpPr>
          <p:cNvPr id="4" name="Pladsholder til slidenummer 3">
            <a:extLst>
              <a:ext uri="{FF2B5EF4-FFF2-40B4-BE49-F238E27FC236}">
                <a16:creationId xmlns:a16="http://schemas.microsoft.com/office/drawing/2014/main" id="{ABBF2BF0-CABB-49B5-AAF4-84316459C3A7}"/>
              </a:ext>
            </a:extLst>
          </p:cNvPr>
          <p:cNvSpPr>
            <a:spLocks noGrp="1"/>
          </p:cNvSpPr>
          <p:nvPr>
            <p:ph type="sldNum" sz="quarter" idx="17"/>
          </p:nvPr>
        </p:nvSpPr>
        <p:spPr/>
        <p:txBody>
          <a:bodyPr/>
          <a:lstStyle/>
          <a:p>
            <a:fld id="{C775A5DD-FF4A-C640-9697-BCFBBB042A9E}" type="slidenum">
              <a:rPr lang="da-DK" smtClean="0"/>
              <a:pPr/>
              <a:t>3</a:t>
            </a:fld>
            <a:endParaRPr lang="da-DK" dirty="0"/>
          </a:p>
        </p:txBody>
      </p:sp>
    </p:spTree>
    <p:extLst>
      <p:ext uri="{BB962C8B-B14F-4D97-AF65-F5344CB8AC3E}">
        <p14:creationId xmlns:p14="http://schemas.microsoft.com/office/powerpoint/2010/main" val="2471260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30</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885005" cy="5202000"/>
        </p:xfrm>
        <a:graphic>
          <a:graphicData uri="http://schemas.openxmlformats.org/drawingml/2006/table">
            <a:tbl>
              <a:tblPr firstRow="1" bandRow="1">
                <a:tableStyleId>{5C22544A-7EE6-4342-B048-85BDC9FD1C3A}</a:tableStyleId>
              </a:tblPr>
              <a:tblGrid>
                <a:gridCol w="7990225">
                  <a:extLst>
                    <a:ext uri="{9D8B030D-6E8A-4147-A177-3AD203B41FA5}">
                      <a16:colId xmlns:a16="http://schemas.microsoft.com/office/drawing/2014/main" val="1500972182"/>
                    </a:ext>
                  </a:extLst>
                </a:gridCol>
                <a:gridCol w="2894780">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A7DDFF"/>
                        </a:solidFill>
                        <a:latin typeface="Calibri" panose="020F0502020204030204" pitchFamily="34" charset="0"/>
                        <a:cs typeface="Calibri" panose="020F0502020204030204" pitchFamily="34" charset="0"/>
                      </a:endParaRPr>
                    </a:p>
                    <a:p>
                      <a:pPr algn="ctr"/>
                      <a:r>
                        <a:rPr lang="da-DK" sz="2000" b="0" dirty="0">
                          <a:solidFill>
                            <a:srgbClr val="A7DDFF"/>
                          </a:solidFill>
                          <a:latin typeface="Calibri" panose="020F0502020204030204" pitchFamily="34" charset="0"/>
                          <a:cs typeface="Calibri" panose="020F0502020204030204" pitchFamily="34" charset="0"/>
                        </a:rPr>
                        <a:t>Workshop for:</a:t>
                      </a:r>
                      <a:endParaRPr lang="da-DK" sz="2400" b="0" dirty="0">
                        <a:solidFill>
                          <a:srgbClr val="A7DDFF"/>
                        </a:solidFill>
                        <a:latin typeface="Calibri" panose="020F0502020204030204" pitchFamily="34" charset="0"/>
                        <a:cs typeface="Calibri" panose="020F0502020204030204" pitchFamily="34" charset="0"/>
                      </a:endParaRPr>
                    </a:p>
                  </a:txBody>
                  <a:tcPr>
                    <a:solidFill>
                      <a:srgbClr val="50B8C1"/>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afklare hvordan Dokumentation og kommunikation fungerer fremadrettet i en design, udviklings, release, og vedligeholdelsesfase. Herudover er formålet at forventningsafstemme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SDFIs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forventninger med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plan for at holde Dokumentation opdateret, hvilke informationer der bliver kommunikeret ud ifm. releases, service-vinduer mm. Deltagerne på workshoppen er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har aftalt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sikre at Dokumentation bliver holdt opdateret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Det er blevet aftalt hvilke informationer der skal kommunikeres ud ifm. Release af den Moderniserede Datafordeler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Det er blevet aftalt hvordan service-vinduer skal kommunikeres ud til eksterne Anvenderorganisationer og Registermyndigheder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P0300 – Projektplan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O0200 - Driftsvejledning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O0310 – Release management</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MT4: Øget brugervenlighed af Dokumentation</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725401" y="2008094"/>
            <a:ext cx="2695634" cy="662858"/>
          </a:xfrm>
          <a:prstGeom prst="roundRect">
            <a:avLst/>
          </a:prstGeom>
          <a:noFill/>
          <a:ln w="25400">
            <a:solidFill>
              <a:srgbClr val="91D5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900" b="1" dirty="0">
                <a:solidFill>
                  <a:srgbClr val="A7DDFF"/>
                </a:solidFill>
              </a:rPr>
              <a:t>Øget brugervenlighed af Dokumentation</a:t>
            </a:r>
          </a:p>
        </p:txBody>
      </p:sp>
      <p:grpSp>
        <p:nvGrpSpPr>
          <p:cNvPr id="11" name="Group 10">
            <a:extLst>
              <a:ext uri="{FF2B5EF4-FFF2-40B4-BE49-F238E27FC236}">
                <a16:creationId xmlns:a16="http://schemas.microsoft.com/office/drawing/2014/main" id="{89C56257-2D32-4230-BB3C-77F563A2DF1A}"/>
              </a:ext>
            </a:extLst>
          </p:cNvPr>
          <p:cNvGrpSpPr/>
          <p:nvPr/>
        </p:nvGrpSpPr>
        <p:grpSpPr>
          <a:xfrm>
            <a:off x="651298" y="1392571"/>
            <a:ext cx="4115226" cy="1214879"/>
            <a:chOff x="651298" y="1392571"/>
            <a:chExt cx="4115226" cy="1214879"/>
          </a:xfrm>
        </p:grpSpPr>
        <p:pic>
          <p:nvPicPr>
            <p:cNvPr id="14" name="Picture 13">
              <a:extLst>
                <a:ext uri="{FF2B5EF4-FFF2-40B4-BE49-F238E27FC236}">
                  <a16:creationId xmlns:a16="http://schemas.microsoft.com/office/drawing/2014/main" id="{7C45FAA3-3D49-4932-9811-CC14B938A9B4}"/>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5" name="Rectangle: Rounded Corners 14">
              <a:extLst>
                <a:ext uri="{FF2B5EF4-FFF2-40B4-BE49-F238E27FC236}">
                  <a16:creationId xmlns:a16="http://schemas.microsoft.com/office/drawing/2014/main" id="{D439345D-3172-4F28-8416-A14F428DBEB0}"/>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6" name="Rectangle: Rounded Corners 15">
            <a:extLst>
              <a:ext uri="{FF2B5EF4-FFF2-40B4-BE49-F238E27FC236}">
                <a16:creationId xmlns:a16="http://schemas.microsoft.com/office/drawing/2014/main" id="{1E1C588E-F17E-4507-96DE-533E077C2BE0}"/>
              </a:ext>
            </a:extLst>
          </p:cNvPr>
          <p:cNvSpPr/>
          <p:nvPr/>
        </p:nvSpPr>
        <p:spPr>
          <a:xfrm>
            <a:off x="4777592" y="1088623"/>
            <a:ext cx="3362924"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spTree>
    <p:extLst>
      <p:ext uri="{BB962C8B-B14F-4D97-AF65-F5344CB8AC3E}">
        <p14:creationId xmlns:p14="http://schemas.microsoft.com/office/powerpoint/2010/main" val="181862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MT3 Optimering af funktionalitet til selvbetjening: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31</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270286341"/>
              </p:ext>
            </p:extLst>
          </p:nvPr>
        </p:nvGraphicFramePr>
        <p:xfrm>
          <a:off x="637585" y="1085052"/>
          <a:ext cx="10916829" cy="4176000"/>
        </p:xfrm>
        <a:graphic>
          <a:graphicData uri="http://schemas.openxmlformats.org/drawingml/2006/table">
            <a:tbl>
              <a:tblPr firstRow="1" firstCol="1" bandRow="1">
                <a:tableStyleId>{5C22544A-7EE6-4342-B048-85BDC9FD1C3A}</a:tableStyleId>
              </a:tblPr>
              <a:tblGrid>
                <a:gridCol w="9841068">
                  <a:extLst>
                    <a:ext uri="{9D8B030D-6E8A-4147-A177-3AD203B41FA5}">
                      <a16:colId xmlns:a16="http://schemas.microsoft.com/office/drawing/2014/main" val="675250857"/>
                    </a:ext>
                  </a:extLst>
                </a:gridCol>
                <a:gridCol w="358587">
                  <a:extLst>
                    <a:ext uri="{9D8B030D-6E8A-4147-A177-3AD203B41FA5}">
                      <a16:colId xmlns:a16="http://schemas.microsoft.com/office/drawing/2014/main" val="3070459596"/>
                    </a:ext>
                  </a:extLst>
                </a:gridCol>
                <a:gridCol w="358587">
                  <a:extLst>
                    <a:ext uri="{9D8B030D-6E8A-4147-A177-3AD203B41FA5}">
                      <a16:colId xmlns:a16="http://schemas.microsoft.com/office/drawing/2014/main" val="460806673"/>
                    </a:ext>
                  </a:extLst>
                </a:gridCol>
                <a:gridCol w="358587">
                  <a:extLst>
                    <a:ext uri="{9D8B030D-6E8A-4147-A177-3AD203B41FA5}">
                      <a16:colId xmlns:a16="http://schemas.microsoft.com/office/drawing/2014/main" val="483532126"/>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MT3: Optimering af funktionalitet </a:t>
                      </a:r>
                      <a:r>
                        <a:rPr lang="da-DK" sz="1050" dirty="0">
                          <a:solidFill>
                            <a:srgbClr val="91D5FF"/>
                          </a:solidFill>
                          <a:effectLst/>
                          <a:latin typeface="Calibri" panose="020F0502020204030204" pitchFamily="34" charset="0"/>
                          <a:cs typeface="Calibri" panose="020F0502020204030204" pitchFamily="34" charset="0"/>
                        </a:rPr>
                        <a:t>til</a:t>
                      </a: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 selvbetjening - </a:t>
                      </a:r>
                      <a:r>
                        <a:rPr lang="da-DK" sz="1050" dirty="0" err="1">
                          <a:solidFill>
                            <a:schemeClr val="accent1">
                              <a:lumMod val="40000"/>
                              <a:lumOff val="60000"/>
                            </a:schemeClr>
                          </a:solidFill>
                          <a:effectLst/>
                          <a:latin typeface="Calibri" panose="020F0502020204030204" pitchFamily="34" charset="0"/>
                          <a:cs typeface="Calibri" panose="020F0502020204030204" pitchFamily="34" charset="0"/>
                        </a:rPr>
                        <a:t>Epics</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7">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Anvenderne bør via en brugergrænseflade kunne følge en styret proces med hjælpefunktioner til sammensætning af URL’er til Tjenester</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Inputfelter i formularer i selvbetjenings- og administrationsportalen udfyldes automatisk eller indeholder prædefinerede parametre</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75128584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Brugere bør kunne anvende såvel en brugergrænseflade som en tjeneste (API) til at tilgå selvbetjeningsfunktioner på den måde, der passer deres behov bedst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003010427"/>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Brugervenlig administration for SDFI, registermyndighed samt anvendere uden involvering af leverandøren</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dirty="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0027733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Brugervenlig og </a:t>
                      </a:r>
                      <a:r>
                        <a:rPr lang="da-DK" sz="1050" b="0" dirty="0" err="1">
                          <a:effectLst/>
                          <a:latin typeface="Calibri" panose="020F0502020204030204" pitchFamily="34" charset="0"/>
                          <a:ea typeface="Calibri" panose="020F0502020204030204" pitchFamily="34" charset="0"/>
                          <a:cs typeface="Calibri" panose="020F0502020204030204" pitchFamily="34" charset="0"/>
                        </a:rPr>
                        <a:t>navigerbar</a:t>
                      </a:r>
                      <a:r>
                        <a:rPr lang="da-DK" sz="1050" b="0" dirty="0">
                          <a:effectLst/>
                          <a:latin typeface="Calibri" panose="020F0502020204030204" pitchFamily="34" charset="0"/>
                          <a:ea typeface="Calibri" panose="020F0502020204030204" pitchFamily="34" charset="0"/>
                          <a:cs typeface="Calibri" panose="020F0502020204030204" pitchFamily="34" charset="0"/>
                        </a:rPr>
                        <a:t> selvforklarende grænseflade ved tilgang til dokumentation i den aktuelle selvbetjeningskontekst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dirty="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92975890"/>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Optimering af tværgående søgefunktion, brugerlister, abonnement på driftsstatus</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1" i="0" u="none" strike="noStrike" kern="1200" cap="none" spc="0" normalizeH="0" baseline="0" noProof="0" dirty="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034867060"/>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4">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Workshops</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4">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Workshop for Optimering af funktionalitet til selvbetjening</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sp>
        <p:nvSpPr>
          <p:cNvPr id="9" name="Rectangle: Rounded Corners 8">
            <a:extLst>
              <a:ext uri="{FF2B5EF4-FFF2-40B4-BE49-F238E27FC236}">
                <a16:creationId xmlns:a16="http://schemas.microsoft.com/office/drawing/2014/main" id="{EE5CF64F-981E-4C84-8D1F-EEA7C5D3D01C}"/>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7" name="Group 6">
            <a:extLst>
              <a:ext uri="{FF2B5EF4-FFF2-40B4-BE49-F238E27FC236}">
                <a16:creationId xmlns:a16="http://schemas.microsoft.com/office/drawing/2014/main" id="{F62BD303-A05E-47B9-895C-6E4E9690B8DE}"/>
              </a:ext>
            </a:extLst>
          </p:cNvPr>
          <p:cNvGrpSpPr/>
          <p:nvPr/>
        </p:nvGrpSpPr>
        <p:grpSpPr>
          <a:xfrm>
            <a:off x="646550" y="1345696"/>
            <a:ext cx="4113709" cy="1257155"/>
            <a:chOff x="646550" y="1345696"/>
            <a:chExt cx="4113709" cy="1257155"/>
          </a:xfrm>
        </p:grpSpPr>
        <p:pic>
          <p:nvPicPr>
            <p:cNvPr id="8" name="Picture 7">
              <a:extLst>
                <a:ext uri="{FF2B5EF4-FFF2-40B4-BE49-F238E27FC236}">
                  <a16:creationId xmlns:a16="http://schemas.microsoft.com/office/drawing/2014/main" id="{04A8D163-4885-4F87-842B-E7346744A69B}"/>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1" name="Rectangle: Rounded Corners 10">
              <a:extLst>
                <a:ext uri="{FF2B5EF4-FFF2-40B4-BE49-F238E27FC236}">
                  <a16:creationId xmlns:a16="http://schemas.microsoft.com/office/drawing/2014/main" id="{6BF2FE3D-9B69-480B-AC1A-55016AD0572D}"/>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094753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32</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7685053">
                  <a:extLst>
                    <a:ext uri="{9D8B030D-6E8A-4147-A177-3AD203B41FA5}">
                      <a16:colId xmlns:a16="http://schemas.microsoft.com/office/drawing/2014/main" val="1500972182"/>
                    </a:ext>
                  </a:extLst>
                </a:gridCol>
                <a:gridCol w="3239452">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1D5FF"/>
                        </a:solidFill>
                        <a:latin typeface="Calibri" panose="020F0502020204030204" pitchFamily="34" charset="0"/>
                        <a:cs typeface="Calibri" panose="020F0502020204030204" pitchFamily="34" charset="0"/>
                      </a:endParaRPr>
                    </a:p>
                    <a:p>
                      <a:pPr algn="ctr"/>
                      <a:r>
                        <a:rPr lang="da-DK" sz="2000" b="1" dirty="0">
                          <a:solidFill>
                            <a:srgbClr val="91D5FF"/>
                          </a:solidFill>
                          <a:latin typeface="Calibri" panose="020F0502020204030204" pitchFamily="34" charset="0"/>
                          <a:cs typeface="Calibri" panose="020F0502020204030204" pitchFamily="34" charset="0"/>
                        </a:rPr>
                        <a:t>Workshop for:</a:t>
                      </a:r>
                      <a:endParaRPr lang="da-DK" sz="2400" b="1" dirty="0">
                        <a:solidFill>
                          <a:srgbClr val="91D5FF"/>
                        </a:solidFill>
                        <a:latin typeface="Calibri" panose="020F0502020204030204" pitchFamily="34" charset="0"/>
                        <a:cs typeface="Calibri" panose="020F0502020204030204" pitchFamily="34" charset="0"/>
                      </a:endParaRPr>
                    </a:p>
                  </a:txBody>
                  <a:tcPr>
                    <a:solidFill>
                      <a:srgbClr val="368F97"/>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få forventningsafstemt designet af brugergrænsefladen for den nye og optimerede Selvbetjeningsportal, som gør det nemmere og mere intuitivt for Anvenderorganisationer og Registermyndigheder at anvende. Deltagerne på workshoppen inkluderer SDFI,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samt op til to Anvenderorganisationer med erfaring ift. anvendelse af den nuværende Selvbetjeningsportal for at sikre, at evt. afklaringer angående design af brugergrænsefladen og dens funktionaliteten fanges så tidligt som muligt.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har godkendt første udgave af den optimerede Selvbetjeningsportal og Administrationsportal</a:t>
                      </a:r>
                    </a:p>
                    <a:p>
                      <a:pPr marL="717550" marR="0" lvl="1" indent="-176213" algn="l" defTabSz="71755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eller der er defineret en liste af ændringer, som SDFI ønsker lavet i en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Mock</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-up til senere godkendelse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Anvenderorganisationernes behov, spørgsmål og afklaringer til den nye Selvbetjeningsportal er blevet officielt noteret med en grov prioritering af behov</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og Anvenderorganisationerne har forstået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Vision for de vigtigste features i den første udgave af Selvbetjeningsportalen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og Registermyndighederne har forstået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Vision for de vigtigste features i den første udgave af Administrationsportalen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forståelse for behov til den nye Selvbetjeningsportal og Administrationsportal er forbedret, hvilket gør det lettere at prioritere udviklingsopgaver til den første udgave af Portalen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D0160 – Brugergrænsefladedesign</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MT3: Optimering af funktionalitet til selvbetjening</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91D5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91D5FF"/>
                </a:solidFill>
              </a:rPr>
              <a:t>Optimering af funktionalitet til selvbetjening</a:t>
            </a:r>
          </a:p>
        </p:txBody>
      </p:sp>
      <p:sp>
        <p:nvSpPr>
          <p:cNvPr id="11" name="Rectangle: Rounded Corners 10">
            <a:extLst>
              <a:ext uri="{FF2B5EF4-FFF2-40B4-BE49-F238E27FC236}">
                <a16:creationId xmlns:a16="http://schemas.microsoft.com/office/drawing/2014/main" id="{E3F98B49-6B5D-48E1-AD9F-0563FE63376A}"/>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8" name="Group 7">
            <a:extLst>
              <a:ext uri="{FF2B5EF4-FFF2-40B4-BE49-F238E27FC236}">
                <a16:creationId xmlns:a16="http://schemas.microsoft.com/office/drawing/2014/main" id="{CC29687E-AF9B-47BA-9A42-E7DBC07CBA3A}"/>
              </a:ext>
            </a:extLst>
          </p:cNvPr>
          <p:cNvGrpSpPr/>
          <p:nvPr/>
        </p:nvGrpSpPr>
        <p:grpSpPr>
          <a:xfrm>
            <a:off x="646550" y="1345696"/>
            <a:ext cx="4113709" cy="1257155"/>
            <a:chOff x="646550" y="1345696"/>
            <a:chExt cx="4113709" cy="1257155"/>
          </a:xfrm>
        </p:grpSpPr>
        <p:pic>
          <p:nvPicPr>
            <p:cNvPr id="10" name="Picture 9">
              <a:extLst>
                <a:ext uri="{FF2B5EF4-FFF2-40B4-BE49-F238E27FC236}">
                  <a16:creationId xmlns:a16="http://schemas.microsoft.com/office/drawing/2014/main" id="{F4B8EEFF-5CA4-433A-A609-F20DB4082FE9}"/>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5" name="Rectangle: Rounded Corners 14">
              <a:extLst>
                <a:ext uri="{FF2B5EF4-FFF2-40B4-BE49-F238E27FC236}">
                  <a16:creationId xmlns:a16="http://schemas.microsoft.com/office/drawing/2014/main" id="{21B9D3E6-E3A1-493A-9E10-8A5D453A694E}"/>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88391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MT17e Forbedring og effektivisering af sikkerhed: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33</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954639524"/>
              </p:ext>
            </p:extLst>
          </p:nvPr>
        </p:nvGraphicFramePr>
        <p:xfrm>
          <a:off x="637585" y="1085052"/>
          <a:ext cx="10916829" cy="3092040"/>
        </p:xfrm>
        <a:graphic>
          <a:graphicData uri="http://schemas.openxmlformats.org/drawingml/2006/table">
            <a:tbl>
              <a:tblPr firstRow="1" firstCol="1" bandRow="1">
                <a:tableStyleId>{5C22544A-7EE6-4342-B048-85BDC9FD1C3A}</a:tableStyleId>
              </a:tblPr>
              <a:tblGrid>
                <a:gridCol w="9234419">
                  <a:extLst>
                    <a:ext uri="{9D8B030D-6E8A-4147-A177-3AD203B41FA5}">
                      <a16:colId xmlns:a16="http://schemas.microsoft.com/office/drawing/2014/main" val="675250857"/>
                    </a:ext>
                  </a:extLst>
                </a:gridCol>
                <a:gridCol w="336482">
                  <a:extLst>
                    <a:ext uri="{9D8B030D-6E8A-4147-A177-3AD203B41FA5}">
                      <a16:colId xmlns:a16="http://schemas.microsoft.com/office/drawing/2014/main" val="3070459596"/>
                    </a:ext>
                  </a:extLst>
                </a:gridCol>
                <a:gridCol w="336482">
                  <a:extLst>
                    <a:ext uri="{9D8B030D-6E8A-4147-A177-3AD203B41FA5}">
                      <a16:colId xmlns:a16="http://schemas.microsoft.com/office/drawing/2014/main" val="460806673"/>
                    </a:ext>
                  </a:extLst>
                </a:gridCol>
                <a:gridCol w="336482">
                  <a:extLst>
                    <a:ext uri="{9D8B030D-6E8A-4147-A177-3AD203B41FA5}">
                      <a16:colId xmlns:a16="http://schemas.microsoft.com/office/drawing/2014/main" val="3162954318"/>
                    </a:ext>
                  </a:extLst>
                </a:gridCol>
                <a:gridCol w="336482">
                  <a:extLst>
                    <a:ext uri="{9D8B030D-6E8A-4147-A177-3AD203B41FA5}">
                      <a16:colId xmlns:a16="http://schemas.microsoft.com/office/drawing/2014/main" val="3835308273"/>
                    </a:ext>
                  </a:extLst>
                </a:gridCol>
                <a:gridCol w="336482">
                  <a:extLst>
                    <a:ext uri="{9D8B030D-6E8A-4147-A177-3AD203B41FA5}">
                      <a16:colId xmlns:a16="http://schemas.microsoft.com/office/drawing/2014/main" val="483532126"/>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MT7e: Forbedring og effektivisering af sikkerhed * - </a:t>
                      </a:r>
                      <a:r>
                        <a:rPr lang="da-DK" sz="1050" dirty="0" err="1">
                          <a:solidFill>
                            <a:schemeClr val="accent1">
                              <a:lumMod val="40000"/>
                              <a:lumOff val="60000"/>
                            </a:schemeClr>
                          </a:solidFill>
                          <a:effectLst/>
                          <a:latin typeface="Calibri" panose="020F0502020204030204" pitchFamily="34" charset="0"/>
                          <a:cs typeface="Calibri" panose="020F0502020204030204" pitchFamily="34" charset="0"/>
                        </a:rPr>
                        <a:t>Epics</a:t>
                      </a: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2">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Introduktion af sikkerhed på feltniveau, således at rettigheder til data kan tildeles til den enkelte Anvenderorganisation på feltniveau, iht. præcis de felter der er brug for adgang til og uden at få tildelt adgang til felter, som Anvenderorganisation ikke har brug for, eller ret til, at tilgå.</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23230782"/>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6">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Workshop</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6">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Forbedring og effektivisering af sikkerhed</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grpSp>
        <p:nvGrpSpPr>
          <p:cNvPr id="8" name="Group 7">
            <a:extLst>
              <a:ext uri="{FF2B5EF4-FFF2-40B4-BE49-F238E27FC236}">
                <a16:creationId xmlns:a16="http://schemas.microsoft.com/office/drawing/2014/main" id="{2416D609-790B-4A12-8671-4AE50D8342D8}"/>
              </a:ext>
            </a:extLst>
          </p:cNvPr>
          <p:cNvGrpSpPr/>
          <p:nvPr/>
        </p:nvGrpSpPr>
        <p:grpSpPr>
          <a:xfrm>
            <a:off x="646550" y="1345696"/>
            <a:ext cx="4113709" cy="1257155"/>
            <a:chOff x="646550" y="1345696"/>
            <a:chExt cx="4113709" cy="1257155"/>
          </a:xfrm>
        </p:grpSpPr>
        <p:pic>
          <p:nvPicPr>
            <p:cNvPr id="9" name="Picture 8">
              <a:extLst>
                <a:ext uri="{FF2B5EF4-FFF2-40B4-BE49-F238E27FC236}">
                  <a16:creationId xmlns:a16="http://schemas.microsoft.com/office/drawing/2014/main" id="{C3389BA9-A518-4C05-A30E-5818CC8016A6}"/>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1" name="Rectangle: Rounded Corners 10">
              <a:extLst>
                <a:ext uri="{FF2B5EF4-FFF2-40B4-BE49-F238E27FC236}">
                  <a16:creationId xmlns:a16="http://schemas.microsoft.com/office/drawing/2014/main" id="{F5B935A5-8A0E-45DF-B401-D13B888BA769}"/>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2" name="Rectangle: Rounded Corners 11">
            <a:extLst>
              <a:ext uri="{FF2B5EF4-FFF2-40B4-BE49-F238E27FC236}">
                <a16:creationId xmlns:a16="http://schemas.microsoft.com/office/drawing/2014/main" id="{F956D0FA-D923-4B54-98D3-1D32CE93583B}"/>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sp>
        <p:nvSpPr>
          <p:cNvPr id="13" name="TextBox 12">
            <a:extLst>
              <a:ext uri="{FF2B5EF4-FFF2-40B4-BE49-F238E27FC236}">
                <a16:creationId xmlns:a16="http://schemas.microsoft.com/office/drawing/2014/main" id="{4A516905-4DAF-4D6D-836C-0840CDE25FB9}"/>
              </a:ext>
            </a:extLst>
          </p:cNvPr>
          <p:cNvSpPr txBox="1"/>
          <p:nvPr/>
        </p:nvSpPr>
        <p:spPr>
          <a:xfrm>
            <a:off x="580433" y="6387374"/>
            <a:ext cx="4320000" cy="230832"/>
          </a:xfrm>
          <a:prstGeom prst="rect">
            <a:avLst/>
          </a:prstGeom>
          <a:noFill/>
        </p:spPr>
        <p:txBody>
          <a:bodyPr wrap="square" rtlCol="0">
            <a:spAutoFit/>
          </a:bodyPr>
          <a:lstStyle/>
          <a:p>
            <a:r>
              <a:rPr lang="da-DK" sz="900" dirty="0">
                <a:latin typeface="Calibri" panose="020F0502020204030204" pitchFamily="34" charset="0"/>
                <a:cs typeface="Calibri" panose="020F0502020204030204" pitchFamily="34" charset="0"/>
              </a:rPr>
              <a:t>* Moderniseringstiltaget for eksterne interessenter</a:t>
            </a:r>
          </a:p>
        </p:txBody>
      </p:sp>
    </p:spTree>
    <p:extLst>
      <p:ext uri="{BB962C8B-B14F-4D97-AF65-F5344CB8AC3E}">
        <p14:creationId xmlns:p14="http://schemas.microsoft.com/office/powerpoint/2010/main" val="2900781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34</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1221516179"/>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7685053">
                  <a:extLst>
                    <a:ext uri="{9D8B030D-6E8A-4147-A177-3AD203B41FA5}">
                      <a16:colId xmlns:a16="http://schemas.microsoft.com/office/drawing/2014/main" val="1500972182"/>
                    </a:ext>
                  </a:extLst>
                </a:gridCol>
                <a:gridCol w="3239452">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1D5FF"/>
                        </a:solidFill>
                        <a:latin typeface="Calibri" panose="020F0502020204030204" pitchFamily="34" charset="0"/>
                        <a:cs typeface="Calibri" panose="020F0502020204030204" pitchFamily="34" charset="0"/>
                      </a:endParaRPr>
                    </a:p>
                    <a:p>
                      <a:pPr algn="ctr"/>
                      <a:r>
                        <a:rPr lang="da-DK" sz="2000" b="1" dirty="0">
                          <a:solidFill>
                            <a:srgbClr val="91D5FF"/>
                          </a:solidFill>
                          <a:latin typeface="Calibri" panose="020F0502020204030204" pitchFamily="34" charset="0"/>
                          <a:cs typeface="Calibri" panose="020F0502020204030204" pitchFamily="34" charset="0"/>
                        </a:rPr>
                        <a:t>Workshop for:</a:t>
                      </a:r>
                      <a:endParaRPr lang="da-DK" sz="2400" b="1" dirty="0">
                        <a:solidFill>
                          <a:srgbClr val="91D5FF"/>
                        </a:solidFill>
                        <a:latin typeface="Calibri" panose="020F0502020204030204" pitchFamily="34" charset="0"/>
                        <a:cs typeface="Calibri" panose="020F0502020204030204" pitchFamily="34" charset="0"/>
                      </a:endParaRPr>
                    </a:p>
                  </a:txBody>
                  <a:tcPr>
                    <a:solidFill>
                      <a:srgbClr val="368F97"/>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Formålet er at give SDFI den nødvendige tryghed omkring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erfaring med hvordan GDPR-data varetages sikkert, og hvordan administration af rettigheder og adgang vedligeholdes. Dette er vigtigt, da Datafordeleren indeholder meget data, herunder meget personfølsomme data. Deltagerne på mødet er SDFI og Netcompany – samt eventuelt Registermyndigheder med beskyttede data.</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Output der forventes ifm. denne workshop er: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Designet ift. hvordan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sikrer forbedring og effektivisering af sikkerhed er afstemt med SDFI</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SDFI har godkendt de tiltag som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foreslår for at sikre sikkerhed på den Moderniserede Datafordeler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 liste af ikke-besvarede afklaringer er indsamlet</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O0500 - Software arkitektur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O0210 - Sikkerhedsplan</a:t>
                      </a: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MT17e: Forbedring og effektivisering af sikkerhed</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91D5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91D5FF"/>
                </a:solidFill>
              </a:rPr>
              <a:t>Forbedring og effektivisering af sikkerhed</a:t>
            </a:r>
          </a:p>
        </p:txBody>
      </p:sp>
      <p:sp>
        <p:nvSpPr>
          <p:cNvPr id="11" name="Rectangle: Rounded Corners 10">
            <a:extLst>
              <a:ext uri="{FF2B5EF4-FFF2-40B4-BE49-F238E27FC236}">
                <a16:creationId xmlns:a16="http://schemas.microsoft.com/office/drawing/2014/main" id="{E3F98B49-6B5D-48E1-AD9F-0563FE63376A}"/>
              </a:ext>
            </a:extLst>
          </p:cNvPr>
          <p:cNvSpPr/>
          <p:nvPr/>
        </p:nvSpPr>
        <p:spPr>
          <a:xfrm>
            <a:off x="4777592" y="1088623"/>
            <a:ext cx="3362924"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8" name="Group 7">
            <a:extLst>
              <a:ext uri="{FF2B5EF4-FFF2-40B4-BE49-F238E27FC236}">
                <a16:creationId xmlns:a16="http://schemas.microsoft.com/office/drawing/2014/main" id="{CC29687E-AF9B-47BA-9A42-E7DBC07CBA3A}"/>
              </a:ext>
            </a:extLst>
          </p:cNvPr>
          <p:cNvGrpSpPr/>
          <p:nvPr/>
        </p:nvGrpSpPr>
        <p:grpSpPr>
          <a:xfrm>
            <a:off x="646550" y="1345696"/>
            <a:ext cx="4113709" cy="1257155"/>
            <a:chOff x="646550" y="1345696"/>
            <a:chExt cx="4113709" cy="1257155"/>
          </a:xfrm>
        </p:grpSpPr>
        <p:pic>
          <p:nvPicPr>
            <p:cNvPr id="10" name="Picture 9">
              <a:extLst>
                <a:ext uri="{FF2B5EF4-FFF2-40B4-BE49-F238E27FC236}">
                  <a16:creationId xmlns:a16="http://schemas.microsoft.com/office/drawing/2014/main" id="{F4B8EEFF-5CA4-433A-A609-F20DB4082FE9}"/>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5" name="Rectangle: Rounded Corners 14">
              <a:extLst>
                <a:ext uri="{FF2B5EF4-FFF2-40B4-BE49-F238E27FC236}">
                  <a16:creationId xmlns:a16="http://schemas.microsoft.com/office/drawing/2014/main" id="{21B9D3E6-E3A1-493A-9E10-8A5D453A694E}"/>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80078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MT14e Øget automatisering af test og Testmiljøer: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35</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765107493"/>
              </p:ext>
            </p:extLst>
          </p:nvPr>
        </p:nvGraphicFramePr>
        <p:xfrm>
          <a:off x="637585" y="1085052"/>
          <a:ext cx="10930527" cy="3910560"/>
        </p:xfrm>
        <a:graphic>
          <a:graphicData uri="http://schemas.openxmlformats.org/drawingml/2006/table">
            <a:tbl>
              <a:tblPr firstRow="1" firstCol="1" bandRow="1">
                <a:tableStyleId>{5C22544A-7EE6-4342-B048-85BDC9FD1C3A}</a:tableStyleId>
              </a:tblPr>
              <a:tblGrid>
                <a:gridCol w="10142101">
                  <a:extLst>
                    <a:ext uri="{9D8B030D-6E8A-4147-A177-3AD203B41FA5}">
                      <a16:colId xmlns:a16="http://schemas.microsoft.com/office/drawing/2014/main" val="675250857"/>
                    </a:ext>
                  </a:extLst>
                </a:gridCol>
                <a:gridCol w="394213">
                  <a:extLst>
                    <a:ext uri="{9D8B030D-6E8A-4147-A177-3AD203B41FA5}">
                      <a16:colId xmlns:a16="http://schemas.microsoft.com/office/drawing/2014/main" val="3070459596"/>
                    </a:ext>
                  </a:extLst>
                </a:gridCol>
                <a:gridCol w="394213">
                  <a:extLst>
                    <a:ext uri="{9D8B030D-6E8A-4147-A177-3AD203B41FA5}">
                      <a16:colId xmlns:a16="http://schemas.microsoft.com/office/drawing/2014/main" val="460806673"/>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MT14e: Øget automatisering af test og Testmiljøer * - </a:t>
                      </a:r>
                      <a:r>
                        <a:rPr lang="da-DK" sz="1050" dirty="0" err="1">
                          <a:solidFill>
                            <a:schemeClr val="accent1">
                              <a:lumMod val="40000"/>
                              <a:lumOff val="60000"/>
                            </a:schemeClr>
                          </a:solidFill>
                          <a:effectLst/>
                          <a:latin typeface="Calibri" panose="020F0502020204030204" pitchFamily="34" charset="0"/>
                          <a:cs typeface="Calibri" panose="020F0502020204030204" pitchFamily="34" charset="0"/>
                        </a:rPr>
                        <a:t>Epics</a:t>
                      </a: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5">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2A4456"/>
                    </a:solidFill>
                  </a:tcPr>
                </a:tc>
                <a:extLst>
                  <a:ext uri="{0D108BD9-81ED-4DB2-BD59-A6C34878D82A}">
                    <a16:rowId xmlns:a16="http://schemas.microsoft.com/office/drawing/2014/main" val="3061571729"/>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Muligt hurtigt at få yderligere testmiljøer samt at nedlægge disse igen, når de ikke skal bruges længere</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923230782"/>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Ved oprettelse af testmiljøer bør SDFI frit kunne vælge, hvilken type testdata der er til rådighed i testmiljøet, som til enhver tid nemt og uden leverandørens deltagelse kunne opdateres med en ny version</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751285842"/>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Registermyndighederne bør nemt kunne anvende egne testdatasæt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003010427"/>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Mulighed for, at bruger i deres testmiljø kan teste kommende releases af tjenester således, at man kan teste, at egne løsninger virker, inden de pågældende releases lægges i produktionsmiljøet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600277332"/>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3">
                  <a:txBody>
                    <a:bodyPr/>
                    <a:lstStyle/>
                    <a:p>
                      <a:pPr>
                        <a:lnSpc>
                          <a:spcPct val="120000"/>
                        </a:lnSpc>
                        <a:spcBef>
                          <a:spcPts val="400"/>
                        </a:spcBef>
                        <a:spcAft>
                          <a:spcPts val="0"/>
                        </a:spcAft>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Workshop(s)</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3">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Workshop for Øget automatisering af test og testmiljøer</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sp>
        <p:nvSpPr>
          <p:cNvPr id="6" name="Rectangle: Rounded Corners 5">
            <a:extLst>
              <a:ext uri="{FF2B5EF4-FFF2-40B4-BE49-F238E27FC236}">
                <a16:creationId xmlns:a16="http://schemas.microsoft.com/office/drawing/2014/main" id="{B0D04507-7B56-4724-ABED-D20FE0AD72D4}"/>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7" name="Group 6">
            <a:extLst>
              <a:ext uri="{FF2B5EF4-FFF2-40B4-BE49-F238E27FC236}">
                <a16:creationId xmlns:a16="http://schemas.microsoft.com/office/drawing/2014/main" id="{F4511E99-23E8-4E60-9996-3BBDC7CAF507}"/>
              </a:ext>
            </a:extLst>
          </p:cNvPr>
          <p:cNvGrpSpPr/>
          <p:nvPr/>
        </p:nvGrpSpPr>
        <p:grpSpPr>
          <a:xfrm>
            <a:off x="661191" y="1378629"/>
            <a:ext cx="4098498" cy="1235626"/>
            <a:chOff x="661191" y="1378629"/>
            <a:chExt cx="4098498" cy="1235626"/>
          </a:xfrm>
        </p:grpSpPr>
        <p:pic>
          <p:nvPicPr>
            <p:cNvPr id="9" name="Picture 8">
              <a:extLst>
                <a:ext uri="{FF2B5EF4-FFF2-40B4-BE49-F238E27FC236}">
                  <a16:creationId xmlns:a16="http://schemas.microsoft.com/office/drawing/2014/main" id="{D948FF81-5BDF-4BED-BE07-EBA4CD58E38D}"/>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0" name="Rectangle: Rounded Corners 9">
              <a:extLst>
                <a:ext uri="{FF2B5EF4-FFF2-40B4-BE49-F238E27FC236}">
                  <a16:creationId xmlns:a16="http://schemas.microsoft.com/office/drawing/2014/main" id="{12F6B29C-092A-4AA2-93FF-D4AB71FBCA55}"/>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TextBox 10">
            <a:extLst>
              <a:ext uri="{FF2B5EF4-FFF2-40B4-BE49-F238E27FC236}">
                <a16:creationId xmlns:a16="http://schemas.microsoft.com/office/drawing/2014/main" id="{589140A3-8BE1-4BBF-873B-DFAA6A681B29}"/>
              </a:ext>
            </a:extLst>
          </p:cNvPr>
          <p:cNvSpPr txBox="1"/>
          <p:nvPr/>
        </p:nvSpPr>
        <p:spPr>
          <a:xfrm>
            <a:off x="580433" y="6387374"/>
            <a:ext cx="4320000" cy="230832"/>
          </a:xfrm>
          <a:prstGeom prst="rect">
            <a:avLst/>
          </a:prstGeom>
          <a:noFill/>
        </p:spPr>
        <p:txBody>
          <a:bodyPr wrap="square" rtlCol="0">
            <a:spAutoFit/>
          </a:bodyPr>
          <a:lstStyle/>
          <a:p>
            <a:r>
              <a:rPr lang="da-DK" sz="900" dirty="0">
                <a:latin typeface="Calibri" panose="020F0502020204030204" pitchFamily="34" charset="0"/>
                <a:cs typeface="Calibri" panose="020F0502020204030204" pitchFamily="34" charset="0"/>
              </a:rPr>
              <a:t>* Moderniseringstiltaget for eksterne interessenter</a:t>
            </a:r>
          </a:p>
        </p:txBody>
      </p:sp>
    </p:spTree>
    <p:extLst>
      <p:ext uri="{BB962C8B-B14F-4D97-AF65-F5344CB8AC3E}">
        <p14:creationId xmlns:p14="http://schemas.microsoft.com/office/powerpoint/2010/main" val="349057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36</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885005" cy="5202000"/>
        </p:xfrm>
        <a:graphic>
          <a:graphicData uri="http://schemas.openxmlformats.org/drawingml/2006/table">
            <a:tbl>
              <a:tblPr firstRow="1" bandRow="1">
                <a:tableStyleId>{5C22544A-7EE6-4342-B048-85BDC9FD1C3A}</a:tableStyleId>
              </a:tblPr>
              <a:tblGrid>
                <a:gridCol w="7657266">
                  <a:extLst>
                    <a:ext uri="{9D8B030D-6E8A-4147-A177-3AD203B41FA5}">
                      <a16:colId xmlns:a16="http://schemas.microsoft.com/office/drawing/2014/main" val="1500972182"/>
                    </a:ext>
                  </a:extLst>
                </a:gridCol>
                <a:gridCol w="3227739">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1D5FF"/>
                        </a:solidFill>
                        <a:latin typeface="Calibri" panose="020F0502020204030204" pitchFamily="34" charset="0"/>
                        <a:cs typeface="Calibri" panose="020F0502020204030204" pitchFamily="34" charset="0"/>
                      </a:endParaRPr>
                    </a:p>
                    <a:p>
                      <a:pPr algn="ctr"/>
                      <a:r>
                        <a:rPr lang="da-DK" sz="2000" b="0" dirty="0">
                          <a:solidFill>
                            <a:srgbClr val="91D5FF"/>
                          </a:solidFill>
                          <a:latin typeface="Calibri" panose="020F0502020204030204" pitchFamily="34" charset="0"/>
                          <a:cs typeface="Calibri" panose="020F0502020204030204" pitchFamily="34" charset="0"/>
                        </a:rPr>
                        <a:t>Workshop for:</a:t>
                      </a:r>
                      <a:endParaRPr lang="da-DK" sz="2400" b="0" dirty="0">
                        <a:solidFill>
                          <a:srgbClr val="91D5FF"/>
                        </a:solidFill>
                        <a:latin typeface="Calibri" panose="020F0502020204030204" pitchFamily="34" charset="0"/>
                        <a:cs typeface="Calibri" panose="020F0502020204030204" pitchFamily="34" charset="0"/>
                      </a:endParaRPr>
                    </a:p>
                  </a:txBody>
                  <a:tcPr>
                    <a:solidFill>
                      <a:srgbClr val="2A4456"/>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med denne workshop er at redegøre for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forbedrer de automatiserede test i samarbejde med SDFI. Det er vigtigt at SDFI er involveret i workshoppen ift. samarbejdet med at få afklaret behovet for test. Afklaringerne er både ift. hvilke regressionstest, som defineres af SDFI, og hvordan SDFI ønsker at afvikle disse regressionstests løbende uden direkte at skulle kontakte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har fået klarhed over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kommer til at imødekomme SDFI krav om øget fokus på test og Testmiljø opsætning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En liste af regressionstest er blevet defineret, med mulighed for at tilføje til denne liste efterfølgende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Afklaringer indsamlet under Afklaringsfasen er blevet besvaret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O0300 – Vedligeholdelsesguide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O0310 – Release management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T0100 – Test strategi</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MT14e: Øget automatisering af test og Testmiljøer</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91D5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91D5FF"/>
                </a:solidFill>
              </a:rPr>
              <a:t>Øget automatisering af test og Testmiljøer</a:t>
            </a:r>
          </a:p>
        </p:txBody>
      </p:sp>
      <p:sp>
        <p:nvSpPr>
          <p:cNvPr id="11" name="Rectangle: Rounded Corners 10">
            <a:extLst>
              <a:ext uri="{FF2B5EF4-FFF2-40B4-BE49-F238E27FC236}">
                <a16:creationId xmlns:a16="http://schemas.microsoft.com/office/drawing/2014/main" id="{E3F98B49-6B5D-48E1-AD9F-0563FE63376A}"/>
              </a:ext>
            </a:extLst>
          </p:cNvPr>
          <p:cNvSpPr/>
          <p:nvPr/>
        </p:nvSpPr>
        <p:spPr>
          <a:xfrm>
            <a:off x="4777592" y="1088623"/>
            <a:ext cx="3362924"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1D5FF"/>
                </a:solidFill>
              </a:rPr>
              <a:t>Arbejdsgruppe ”Selvbetjening”</a:t>
            </a:r>
          </a:p>
        </p:txBody>
      </p:sp>
      <p:grpSp>
        <p:nvGrpSpPr>
          <p:cNvPr id="8" name="Group 7">
            <a:extLst>
              <a:ext uri="{FF2B5EF4-FFF2-40B4-BE49-F238E27FC236}">
                <a16:creationId xmlns:a16="http://schemas.microsoft.com/office/drawing/2014/main" id="{C8742F5E-B675-4E17-9173-CB25FDAD6D72}"/>
              </a:ext>
            </a:extLst>
          </p:cNvPr>
          <p:cNvGrpSpPr/>
          <p:nvPr/>
        </p:nvGrpSpPr>
        <p:grpSpPr>
          <a:xfrm>
            <a:off x="661191" y="1378629"/>
            <a:ext cx="4098498" cy="1235626"/>
            <a:chOff x="661191" y="1378629"/>
            <a:chExt cx="4098498" cy="1235626"/>
          </a:xfrm>
        </p:grpSpPr>
        <p:pic>
          <p:nvPicPr>
            <p:cNvPr id="10" name="Picture 9">
              <a:extLst>
                <a:ext uri="{FF2B5EF4-FFF2-40B4-BE49-F238E27FC236}">
                  <a16:creationId xmlns:a16="http://schemas.microsoft.com/office/drawing/2014/main" id="{16A3C87B-C36E-4859-850F-8C8C28443BAE}"/>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5" name="Rectangle: Rounded Corners 14">
              <a:extLst>
                <a:ext uri="{FF2B5EF4-FFF2-40B4-BE49-F238E27FC236}">
                  <a16:creationId xmlns:a16="http://schemas.microsoft.com/office/drawing/2014/main" id="{41493E26-E363-4671-95F6-60D1142B45E2}"/>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01967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j-lt"/>
              </a:rPr>
              <a:t>Arbejdsgruppen ”Data og indlæsning”</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i="1" dirty="0">
              <a:solidFill>
                <a:srgbClr val="FFFF00"/>
              </a:solidFill>
              <a:latin typeface="+mn-lt"/>
            </a:endParaRPr>
          </a:p>
        </p:txBody>
      </p:sp>
    </p:spTree>
    <p:extLst>
      <p:ext uri="{BB962C8B-B14F-4D97-AF65-F5344CB8AC3E}">
        <p14:creationId xmlns:p14="http://schemas.microsoft.com/office/powerpoint/2010/main" val="2340521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675278"/>
          </a:xfrm>
        </p:spPr>
        <p:txBody>
          <a:bodyPr/>
          <a:lstStyle/>
          <a:p>
            <a:r>
              <a:rPr lang="da-DK" sz="2800" dirty="0">
                <a:latin typeface="Calibri" panose="020F0502020204030204" pitchFamily="34" charset="0"/>
                <a:cs typeface="Calibri" panose="020F0502020204030204" pitchFamily="34" charset="0"/>
              </a:rPr>
              <a:t>1. Moderniseringstiltag i Arbejdsgruppen ”Data og indlæsning”</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38</a:t>
            </a:fld>
            <a:endParaRPr lang="da-DK" dirty="0"/>
          </a:p>
        </p:txBody>
      </p:sp>
      <p:graphicFrame>
        <p:nvGraphicFramePr>
          <p:cNvPr id="8" name="Table 7">
            <a:extLst>
              <a:ext uri="{FF2B5EF4-FFF2-40B4-BE49-F238E27FC236}">
                <a16:creationId xmlns:a16="http://schemas.microsoft.com/office/drawing/2014/main" id="{CE0B86D3-1F72-4AC6-932B-BE3697916D42}"/>
              </a:ext>
            </a:extLst>
          </p:cNvPr>
          <p:cNvGraphicFramePr>
            <a:graphicFrameLocks noGrp="1"/>
          </p:cNvGraphicFramePr>
          <p:nvPr>
            <p:extLst/>
          </p:nvPr>
        </p:nvGraphicFramePr>
        <p:xfrm>
          <a:off x="637582" y="1088623"/>
          <a:ext cx="10876359" cy="2700000"/>
        </p:xfrm>
        <a:graphic>
          <a:graphicData uri="http://schemas.openxmlformats.org/drawingml/2006/table">
            <a:tbl>
              <a:tblPr firstRow="1" firstCol="1" bandRow="1">
                <a:tableStyleId>{5C22544A-7EE6-4342-B048-85BDC9FD1C3A}</a:tableStyleId>
              </a:tblPr>
              <a:tblGrid>
                <a:gridCol w="4396359">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3385031584"/>
                    </a:ext>
                  </a:extLst>
                </a:gridCol>
                <a:gridCol w="360000">
                  <a:extLst>
                    <a:ext uri="{9D8B030D-6E8A-4147-A177-3AD203B41FA5}">
                      <a16:colId xmlns:a16="http://schemas.microsoft.com/office/drawing/2014/main" val="979621982"/>
                    </a:ext>
                  </a:extLst>
                </a:gridCol>
                <a:gridCol w="360000">
                  <a:extLst>
                    <a:ext uri="{9D8B030D-6E8A-4147-A177-3AD203B41FA5}">
                      <a16:colId xmlns:a16="http://schemas.microsoft.com/office/drawing/2014/main" val="460806673"/>
                    </a:ext>
                  </a:extLst>
                </a:gridCol>
                <a:gridCol w="360000">
                  <a:extLst>
                    <a:ext uri="{9D8B030D-6E8A-4147-A177-3AD203B41FA5}">
                      <a16:colId xmlns:a16="http://schemas.microsoft.com/office/drawing/2014/main" val="910011925"/>
                    </a:ext>
                  </a:extLst>
                </a:gridCol>
                <a:gridCol w="360000">
                  <a:extLst>
                    <a:ext uri="{9D8B030D-6E8A-4147-A177-3AD203B41FA5}">
                      <a16:colId xmlns:a16="http://schemas.microsoft.com/office/drawing/2014/main" val="2219207213"/>
                    </a:ext>
                  </a:extLst>
                </a:gridCol>
                <a:gridCol w="360000">
                  <a:extLst>
                    <a:ext uri="{9D8B030D-6E8A-4147-A177-3AD203B41FA5}">
                      <a16:colId xmlns:a16="http://schemas.microsoft.com/office/drawing/2014/main" val="3251306983"/>
                    </a:ext>
                  </a:extLst>
                </a:gridCol>
                <a:gridCol w="360000">
                  <a:extLst>
                    <a:ext uri="{9D8B030D-6E8A-4147-A177-3AD203B41FA5}">
                      <a16:colId xmlns:a16="http://schemas.microsoft.com/office/drawing/2014/main" val="2288574143"/>
                    </a:ext>
                  </a:extLst>
                </a:gridCol>
                <a:gridCol w="360000">
                  <a:extLst>
                    <a:ext uri="{9D8B030D-6E8A-4147-A177-3AD203B41FA5}">
                      <a16:colId xmlns:a16="http://schemas.microsoft.com/office/drawing/2014/main" val="2811448885"/>
                    </a:ext>
                  </a:extLst>
                </a:gridCol>
                <a:gridCol w="360000">
                  <a:extLst>
                    <a:ext uri="{9D8B030D-6E8A-4147-A177-3AD203B41FA5}">
                      <a16:colId xmlns:a16="http://schemas.microsoft.com/office/drawing/2014/main" val="4103613236"/>
                    </a:ext>
                  </a:extLst>
                </a:gridCol>
                <a:gridCol w="360000">
                  <a:extLst>
                    <a:ext uri="{9D8B030D-6E8A-4147-A177-3AD203B41FA5}">
                      <a16:colId xmlns:a16="http://schemas.microsoft.com/office/drawing/2014/main" val="2640743531"/>
                    </a:ext>
                  </a:extLst>
                </a:gridCol>
                <a:gridCol w="360000">
                  <a:extLst>
                    <a:ext uri="{9D8B030D-6E8A-4147-A177-3AD203B41FA5}">
                      <a16:colId xmlns:a16="http://schemas.microsoft.com/office/drawing/2014/main" val="2322574239"/>
                    </a:ext>
                  </a:extLst>
                </a:gridCol>
                <a:gridCol w="360000">
                  <a:extLst>
                    <a:ext uri="{9D8B030D-6E8A-4147-A177-3AD203B41FA5}">
                      <a16:colId xmlns:a16="http://schemas.microsoft.com/office/drawing/2014/main" val="2929578606"/>
                    </a:ext>
                  </a:extLst>
                </a:gridCol>
                <a:gridCol w="360000">
                  <a:extLst>
                    <a:ext uri="{9D8B030D-6E8A-4147-A177-3AD203B41FA5}">
                      <a16:colId xmlns:a16="http://schemas.microsoft.com/office/drawing/2014/main" val="823045065"/>
                    </a:ext>
                  </a:extLst>
                </a:gridCol>
                <a:gridCol w="360000">
                  <a:extLst>
                    <a:ext uri="{9D8B030D-6E8A-4147-A177-3AD203B41FA5}">
                      <a16:colId xmlns:a16="http://schemas.microsoft.com/office/drawing/2014/main" val="3330890542"/>
                    </a:ext>
                  </a:extLst>
                </a:gridCol>
                <a:gridCol w="360000">
                  <a:extLst>
                    <a:ext uri="{9D8B030D-6E8A-4147-A177-3AD203B41FA5}">
                      <a16:colId xmlns:a16="http://schemas.microsoft.com/office/drawing/2014/main" val="483532126"/>
                    </a:ext>
                  </a:extLst>
                </a:gridCol>
                <a:gridCol w="360000">
                  <a:extLst>
                    <a:ext uri="{9D8B030D-6E8A-4147-A177-3AD203B41FA5}">
                      <a16:colId xmlns:a16="http://schemas.microsoft.com/office/drawing/2014/main" val="1039806770"/>
                    </a:ext>
                  </a:extLst>
                </a:gridCol>
                <a:gridCol w="360000">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MT5: Nutidsdatabase med aktuelle data</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1251273080"/>
                  </a:ext>
                </a:extLst>
              </a:tr>
              <a:tr h="234000">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MT9: Optimering af løbende indlæsning af data</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1923230782"/>
                  </a:ext>
                </a:extLst>
              </a:tr>
              <a:tr h="234000">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MT10: Optimering af totalindlæsning og datamodelændringer</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696561490"/>
                  </a:ext>
                </a:extLst>
              </a:tr>
            </a:tbl>
          </a:graphicData>
        </a:graphic>
      </p:graphicFrame>
      <p:graphicFrame>
        <p:nvGraphicFramePr>
          <p:cNvPr id="9" name="Table 8">
            <a:extLst>
              <a:ext uri="{FF2B5EF4-FFF2-40B4-BE49-F238E27FC236}">
                <a16:creationId xmlns:a16="http://schemas.microsoft.com/office/drawing/2014/main" id="{7A869105-057F-4D38-8E05-D876449537E0}"/>
              </a:ext>
            </a:extLst>
          </p:cNvPr>
          <p:cNvGraphicFramePr>
            <a:graphicFrameLocks noGrp="1"/>
          </p:cNvGraphicFramePr>
          <p:nvPr>
            <p:extLst>
              <p:ext uri="{D42A27DB-BD31-4B8C-83A1-F6EECF244321}">
                <p14:modId xmlns:p14="http://schemas.microsoft.com/office/powerpoint/2010/main" val="510303385"/>
              </p:ext>
            </p:extLst>
          </p:nvPr>
        </p:nvGraphicFramePr>
        <p:xfrm>
          <a:off x="641472" y="3853065"/>
          <a:ext cx="10872469" cy="1945213"/>
        </p:xfrm>
        <a:graphic>
          <a:graphicData uri="http://schemas.openxmlformats.org/drawingml/2006/table">
            <a:tbl>
              <a:tblPr firstRow="1" firstCol="1" bandRow="1">
                <a:tableStyleId>{5C22544A-7EE6-4342-B048-85BDC9FD1C3A}</a:tableStyleId>
              </a:tblPr>
              <a:tblGrid>
                <a:gridCol w="3493450">
                  <a:extLst>
                    <a:ext uri="{9D8B030D-6E8A-4147-A177-3AD203B41FA5}">
                      <a16:colId xmlns:a16="http://schemas.microsoft.com/office/drawing/2014/main" val="1092225632"/>
                    </a:ext>
                  </a:extLst>
                </a:gridCol>
                <a:gridCol w="2049727">
                  <a:extLst>
                    <a:ext uri="{9D8B030D-6E8A-4147-A177-3AD203B41FA5}">
                      <a16:colId xmlns:a16="http://schemas.microsoft.com/office/drawing/2014/main" val="3390031589"/>
                    </a:ext>
                  </a:extLst>
                </a:gridCol>
                <a:gridCol w="3279565">
                  <a:extLst>
                    <a:ext uri="{9D8B030D-6E8A-4147-A177-3AD203B41FA5}">
                      <a16:colId xmlns:a16="http://schemas.microsoft.com/office/drawing/2014/main" val="6967226"/>
                    </a:ext>
                  </a:extLst>
                </a:gridCol>
                <a:gridCol w="2049727">
                  <a:extLst>
                    <a:ext uri="{9D8B030D-6E8A-4147-A177-3AD203B41FA5}">
                      <a16:colId xmlns:a16="http://schemas.microsoft.com/office/drawing/2014/main" val="1912980128"/>
                    </a:ext>
                  </a:extLst>
                </a:gridCol>
              </a:tblGrid>
              <a:tr h="234000">
                <a:tc gridSpan="4">
                  <a:txBody>
                    <a:bodyPr/>
                    <a:lstStyle/>
                    <a:p>
                      <a:pPr algn="ctr">
                        <a:lnSpc>
                          <a:spcPct val="120000"/>
                        </a:lnSpc>
                        <a:spcBef>
                          <a:spcPts val="400"/>
                        </a:spcBef>
                        <a:spcAft>
                          <a:spcPts val="0"/>
                        </a:spcAft>
                      </a:pPr>
                      <a:r>
                        <a:rPr lang="da-D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Medlemmer af arbejdsgruppen ”Data og indlæsning”</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406985541"/>
                  </a:ext>
                </a:extLst>
              </a:tr>
              <a:tr h="234000">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81647390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731925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7507054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18667888"/>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1535399455"/>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5857817"/>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47072901"/>
                  </a:ext>
                </a:extLst>
              </a:tr>
            </a:tbl>
          </a:graphicData>
        </a:graphic>
      </p:graphicFrame>
      <p:sp>
        <p:nvSpPr>
          <p:cNvPr id="7" name="Rectangle: Rounded Corners 7">
            <a:extLst>
              <a:ext uri="{FF2B5EF4-FFF2-40B4-BE49-F238E27FC236}">
                <a16:creationId xmlns:a16="http://schemas.microsoft.com/office/drawing/2014/main" id="{27230191-95E9-40D9-BCB7-954A95F06F28}"/>
              </a:ext>
            </a:extLst>
          </p:cNvPr>
          <p:cNvSpPr/>
          <p:nvPr/>
        </p:nvSpPr>
        <p:spPr>
          <a:xfrm>
            <a:off x="1080419" y="1088623"/>
            <a:ext cx="3510612"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2755472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MT5 Nutidsdatabase med aktuelle data: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39</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596836538"/>
              </p:ext>
            </p:extLst>
          </p:nvPr>
        </p:nvGraphicFramePr>
        <p:xfrm>
          <a:off x="637583" y="1088624"/>
          <a:ext cx="10936587" cy="4370335"/>
        </p:xfrm>
        <a:graphic>
          <a:graphicData uri="http://schemas.openxmlformats.org/drawingml/2006/table">
            <a:tbl>
              <a:tblPr firstRow="1" firstCol="1" bandRow="1">
                <a:tableStyleId>{5C22544A-7EE6-4342-B048-85BDC9FD1C3A}</a:tableStyleId>
              </a:tblPr>
              <a:tblGrid>
                <a:gridCol w="9496587">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2288574143"/>
                    </a:ext>
                  </a:extLst>
                </a:gridCol>
                <a:gridCol w="360000">
                  <a:extLst>
                    <a:ext uri="{9D8B030D-6E8A-4147-A177-3AD203B41FA5}">
                      <a16:colId xmlns:a16="http://schemas.microsoft.com/office/drawing/2014/main" val="2322574239"/>
                    </a:ext>
                  </a:extLst>
                </a:gridCol>
                <a:gridCol w="360000">
                  <a:extLst>
                    <a:ext uri="{9D8B030D-6E8A-4147-A177-3AD203B41FA5}">
                      <a16:colId xmlns:a16="http://schemas.microsoft.com/office/drawing/2014/main" val="823045065"/>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MB-01 – Modulær it-arkitektur</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MB-04 – Dynamisk skalering</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MB-12 – Data i nær realtid</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6039">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MT5: Nutidsdatabase med aktuelle data – </a:t>
                      </a:r>
                      <a:r>
                        <a:rPr lang="da-DK" sz="1050" dirty="0" err="1">
                          <a:solidFill>
                            <a:srgbClr val="99FF66"/>
                          </a:solidFill>
                          <a:effectLst/>
                          <a:latin typeface="Calibri" panose="020F0502020204030204" pitchFamily="34" charset="0"/>
                          <a:cs typeface="Calibri" panose="020F0502020204030204" pitchFamily="34" charset="0"/>
                        </a:rPr>
                        <a:t>Epics</a:t>
                      </a: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6">
                  <a:txBody>
                    <a:bodyPr/>
                    <a:lstStyle/>
                    <a:p>
                      <a:pPr algn="ctr">
                        <a:lnSpc>
                          <a:spcPct val="120000"/>
                        </a:lnSpc>
                        <a:spcBef>
                          <a:spcPts val="400"/>
                        </a:spcBef>
                        <a:spcAft>
                          <a:spcPts val="0"/>
                        </a:spcAft>
                      </a:pPr>
                      <a:r>
                        <a:rPr lang="da-DK"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99FF66"/>
                          </a:solidFill>
                          <a:effectLst/>
                          <a:latin typeface="Calibri" panose="020F0502020204030204" pitchFamily="34" charset="0"/>
                          <a:cs typeface="Calibri" panose="020F0502020204030204" pitchFamily="34" charset="0"/>
                        </a:rPr>
                        <a:t> (X)</a:t>
                      </a:r>
                      <a:endParaRPr lang="da-DK" sz="1050" b="1"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99FF66"/>
                          </a:solidFill>
                          <a:effectLst/>
                          <a:latin typeface="Calibri" panose="020F0502020204030204" pitchFamily="34" charset="0"/>
                          <a:cs typeface="Calibri" panose="020F0502020204030204" pitchFamily="34" charset="0"/>
                        </a:rPr>
                        <a:t>(X) </a:t>
                      </a:r>
                      <a:endParaRPr lang="da-DK" sz="1050" b="1"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rgbClr val="99FF66"/>
                          </a:solidFill>
                          <a:effectLst/>
                          <a:latin typeface="Calibri" panose="020F0502020204030204" pitchFamily="34" charset="0"/>
                          <a:cs typeface="Calibri" panose="020F0502020204030204" pitchFamily="34" charset="0"/>
                        </a:rPr>
                        <a:t>(X) </a:t>
                      </a:r>
                      <a:endParaRPr lang="da-DK" sz="1050" b="1" dirty="0">
                        <a:solidFill>
                          <a:srgbClr val="99FF66"/>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646708031"/>
                  </a:ext>
                </a:extLst>
              </a:tr>
              <a:tr h="236039">
                <a:tc>
                  <a:txBody>
                    <a:bodyPr/>
                    <a:lstStyle/>
                    <a:p>
                      <a:pPr marL="171450" indent="-171450">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Enklere datamodel for udstillet data som gør det nemmere at overskue og bruge og dermed reducerede omkostninger for Anvenderorganisationer der blot ønsker adgang til aktuelle data.</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34163037"/>
                  </a:ext>
                </a:extLst>
              </a:tr>
              <a:tr h="236039">
                <a:tc>
                  <a:txBody>
                    <a:bodyPr/>
                    <a:lstStyle/>
                    <a:p>
                      <a:pPr marL="171450" indent="-171450">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Øget performance / hurtigere </a:t>
                      </a:r>
                      <a:r>
                        <a:rPr lang="da-DK" sz="105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svartider</a:t>
                      </a: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 datamængden i nutidsdatabasen reduceres markant, og giver bedre mulighed for at cache data hvor dette ønskes. Hvor datamængden i den </a:t>
                      </a:r>
                      <a:r>
                        <a:rPr lang="da-DK" sz="105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bitemporale</a:t>
                      </a: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database kontinuerligt vil øges over tid, vil nutidsdatabasen vokse væsentligt langsommere. Data i nutidsdatabasen håndteres ved indlæsning og arbejdet skal derfor kun laves én gang fremfor hver gang det forespørges hvilket også leder til hurtigere </a:t>
                      </a:r>
                      <a:r>
                        <a:rPr lang="da-DK" sz="105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svartider</a:t>
                      </a: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077892437"/>
                  </a:ext>
                </a:extLst>
              </a:tr>
              <a:tr h="236039">
                <a:tc>
                  <a:txBody>
                    <a:bodyPr/>
                    <a:lstStyle/>
                    <a:p>
                      <a:pPr marL="171450" indent="-171450">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Lettere udstilling af nye REST-Tjenester med adgang til aktuelle data fra nutidsdatabasen.</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056254451"/>
                  </a:ext>
                </a:extLst>
              </a:tr>
              <a:tr h="236039">
                <a:tc>
                  <a:txBody>
                    <a:bodyPr/>
                    <a:lstStyle/>
                    <a:p>
                      <a:pPr marL="171450" indent="-171450">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Lettere udvikling af applikationer og Tjenester for SDFI, </a:t>
                      </a:r>
                      <a:r>
                        <a:rPr lang="da-DK" sz="105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Netcompany</a:t>
                      </a: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og tredjeparter da de ikke behøver at arbejde med det fulde </a:t>
                      </a:r>
                      <a:r>
                        <a:rPr lang="da-DK" sz="1050" b="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bitemporale</a:t>
                      </a: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datasæt men i stedet kan basere sig på nutidsdatabasen. </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4281876572"/>
                  </a:ext>
                </a:extLst>
              </a:tr>
              <a:tr h="236039">
                <a:tc>
                  <a:txBody>
                    <a:bodyPr/>
                    <a:lstStyle/>
                    <a:p>
                      <a:pPr marL="171450" indent="-171450">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Bedre mulighed for at etablere relationel integritet og sammenkæde data – også på tværs af Registermyndig-heder.</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7553649"/>
                  </a:ext>
                </a:extLst>
              </a:tr>
              <a:tr h="72000">
                <a:tc>
                  <a:txBody>
                    <a:bodyPr/>
                    <a:lstStyle/>
                    <a:p>
                      <a:pPr marL="171450" indent="-171450">
                        <a:spcAft>
                          <a:spcPts val="0"/>
                        </a:spcAft>
                        <a:buFont typeface="Arial" panose="020B0604020202020204" pitchFamily="34" charset="0"/>
                        <a:buChar char="•"/>
                      </a:pPr>
                      <a:endParaRPr lang="da-DK" sz="100" b="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tc>
                  <a:txBody>
                    <a:bodyPr/>
                    <a:lstStyle/>
                    <a:p>
                      <a:endParaRPr lang="da-DK" sz="100" dirty="0">
                        <a:latin typeface="+mj-lt"/>
                      </a:endParaRPr>
                    </a:p>
                  </a:txBody>
                  <a:tcPr marL="50508" marR="50508" marT="0" marB="0" anchor="ctr">
                    <a:solidFill>
                      <a:srgbClr val="E7E6E6"/>
                    </a:solidFill>
                  </a:tcPr>
                </a:tc>
                <a:extLst>
                  <a:ext uri="{0D108BD9-81ED-4DB2-BD59-A6C34878D82A}">
                    <a16:rowId xmlns:a16="http://schemas.microsoft.com/office/drawing/2014/main" val="57745784"/>
                  </a:ext>
                </a:extLst>
              </a:tr>
              <a:tr h="236039">
                <a:tc gridSpan="5">
                  <a:txBody>
                    <a:bodyPr/>
                    <a:lstStyle/>
                    <a:p>
                      <a:pPr marL="0" indent="0">
                        <a:spcAft>
                          <a:spcPts val="0"/>
                        </a:spcAft>
                        <a:buFont typeface="Arial" panose="020B0604020202020204" pitchFamily="34" charset="0"/>
                        <a:buNone/>
                      </a:pPr>
                      <a:r>
                        <a:rPr lang="da-DK" sz="1050" b="1" dirty="0">
                          <a:solidFill>
                            <a:srgbClr val="99FF66"/>
                          </a:solidFill>
                          <a:effectLst/>
                          <a:latin typeface="Calibri" panose="020F0502020204030204" pitchFamily="34" charset="0"/>
                          <a:ea typeface="Calibri" panose="020F0502020204030204" pitchFamily="34" charset="0"/>
                          <a:cs typeface="Times New Roman" panose="02020603050405020304" pitchFamily="18" charset="0"/>
                        </a:rPr>
                        <a:t>Workshops:</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endParaRPr lang="da-DK" sz="1050" dirty="0"/>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92176311"/>
                  </a:ext>
                </a:extLst>
              </a:tr>
              <a:tr h="236039">
                <a:tc gridSpan="5">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Etablering af en nutidsdatabase</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endParaRPr lang="da-DK" sz="1050" dirty="0"/>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4120456468"/>
                  </a:ext>
                </a:extLst>
              </a:tr>
            </a:tbl>
          </a:graphicData>
        </a:graphic>
      </p:graphicFrame>
      <p:pic>
        <p:nvPicPr>
          <p:cNvPr id="9" name="Picture 8">
            <a:extLst>
              <a:ext uri="{FF2B5EF4-FFF2-40B4-BE49-F238E27FC236}">
                <a16:creationId xmlns:a16="http://schemas.microsoft.com/office/drawing/2014/main" id="{6C1E44B1-6510-4680-ADDC-397E1486E379}"/>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8" name="Rectangle: Rounded Corners 7">
            <a:extLst>
              <a:ext uri="{FF2B5EF4-FFF2-40B4-BE49-F238E27FC236}">
                <a16:creationId xmlns:a16="http://schemas.microsoft.com/office/drawing/2014/main" id="{9D41F28A-AC8B-4AAF-9974-E3E85161CEB6}"/>
              </a:ext>
            </a:extLst>
          </p:cNvPr>
          <p:cNvSpPr/>
          <p:nvPr/>
        </p:nvSpPr>
        <p:spPr>
          <a:xfrm>
            <a:off x="4729148" y="1088623"/>
            <a:ext cx="3510612"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
        <p:nvSpPr>
          <p:cNvPr id="13" name="Rectangle: Rounded Corners 12">
            <a:extLst>
              <a:ext uri="{FF2B5EF4-FFF2-40B4-BE49-F238E27FC236}">
                <a16:creationId xmlns:a16="http://schemas.microsoft.com/office/drawing/2014/main" id="{33B6AFAC-017F-4757-974B-61E995657B47}"/>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2553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B8295-4D3E-4CB5-A776-AF2624AF0CC7}"/>
              </a:ext>
            </a:extLst>
          </p:cNvPr>
          <p:cNvSpPr>
            <a:spLocks noGrp="1"/>
          </p:cNvSpPr>
          <p:nvPr>
            <p:ph type="title"/>
          </p:nvPr>
        </p:nvSpPr>
        <p:spPr/>
        <p:txBody>
          <a:bodyPr/>
          <a:lstStyle/>
          <a:p>
            <a:r>
              <a:rPr lang="da-DK" dirty="0"/>
              <a:t>Formål</a:t>
            </a:r>
          </a:p>
        </p:txBody>
      </p:sp>
      <p:sp>
        <p:nvSpPr>
          <p:cNvPr id="3" name="Pladsholder til tekst 2">
            <a:extLst>
              <a:ext uri="{FF2B5EF4-FFF2-40B4-BE49-F238E27FC236}">
                <a16:creationId xmlns:a16="http://schemas.microsoft.com/office/drawing/2014/main" id="{6488520D-FA4A-4525-9483-129EFA3FFDAB}"/>
              </a:ext>
            </a:extLst>
          </p:cNvPr>
          <p:cNvSpPr>
            <a:spLocks noGrp="1"/>
          </p:cNvSpPr>
          <p:nvPr>
            <p:ph type="body" sz="quarter" idx="19"/>
          </p:nvPr>
        </p:nvSpPr>
        <p:spPr>
          <a:xfrm>
            <a:off x="623888" y="2017585"/>
            <a:ext cx="8208962" cy="3779837"/>
          </a:xfrm>
        </p:spPr>
        <p:txBody>
          <a:bodyPr/>
          <a:lstStyle/>
          <a:p>
            <a:r>
              <a:rPr lang="da-DK" dirty="0"/>
              <a:t>Det er aftalt i </a:t>
            </a:r>
            <a:r>
              <a:rPr lang="da-DK" dirty="0" err="1"/>
              <a:t>governance</a:t>
            </a:r>
            <a:r>
              <a:rPr lang="da-DK" dirty="0"/>
              <a:t> for Grunddata, at der etableres en midlertidig agil </a:t>
            </a:r>
            <a:r>
              <a:rPr lang="da-DK" dirty="0" err="1"/>
              <a:t>governance</a:t>
            </a:r>
            <a:r>
              <a:rPr lang="da-DK" dirty="0"/>
              <a:t> </a:t>
            </a:r>
            <a:r>
              <a:rPr lang="da-DK" dirty="0" err="1"/>
              <a:t>mhp</a:t>
            </a:r>
            <a:r>
              <a:rPr lang="da-DK" dirty="0"/>
              <a:t>. at understøtte interessenternes inddragelse i den agile udvikling af en moderniseret Datafordeler. </a:t>
            </a:r>
          </a:p>
          <a:p>
            <a:r>
              <a:rPr lang="da-DK" dirty="0"/>
              <a:t>Det konkrete arbejde udføres i et antal arbejdsgrupper.</a:t>
            </a:r>
          </a:p>
          <a:p>
            <a:r>
              <a:rPr lang="da-DK" dirty="0"/>
              <a:t>Arbejdsgrupperne tager udgangspunkt i de beskrevne moderniseringsbehov og -tiltag. </a:t>
            </a:r>
          </a:p>
          <a:p>
            <a:r>
              <a:rPr lang="da-DK" dirty="0"/>
              <a:t>Formålet med dette slidesæt er:</a:t>
            </a:r>
          </a:p>
          <a:p>
            <a:pPr lvl="1"/>
            <a:r>
              <a:rPr lang="da-DK" dirty="0"/>
              <a:t>At beskrive arbejdsgrupperne, herunder hvilke moderniseringstiltag der adresseres i de forskellige grupper.</a:t>
            </a:r>
          </a:p>
          <a:p>
            <a:pPr lvl="1"/>
            <a:r>
              <a:rPr lang="da-DK" dirty="0"/>
              <a:t>At beskrive opgaver og aktiviteter i arbejdsgrupperne, samt hvilken type ressource, der er behov for, og hvilket beslutningsmandat der forudsættes.</a:t>
            </a:r>
          </a:p>
          <a:p>
            <a:pPr lvl="1"/>
            <a:r>
              <a:rPr lang="da-DK" dirty="0"/>
              <a:t>At estimere forventet ressourcetræk for arbejdsgrupperne samt en tentativ timeline over tidspunkt for involvering af arbejdsgrupperne.</a:t>
            </a:r>
          </a:p>
          <a:p>
            <a:endParaRPr lang="da-DK" dirty="0"/>
          </a:p>
        </p:txBody>
      </p:sp>
      <p:sp>
        <p:nvSpPr>
          <p:cNvPr id="4" name="Pladsholder til slidenummer 3">
            <a:extLst>
              <a:ext uri="{FF2B5EF4-FFF2-40B4-BE49-F238E27FC236}">
                <a16:creationId xmlns:a16="http://schemas.microsoft.com/office/drawing/2014/main" id="{0A136CB9-1E2C-49E8-B17B-16F8D2515967}"/>
              </a:ext>
            </a:extLst>
          </p:cNvPr>
          <p:cNvSpPr>
            <a:spLocks noGrp="1"/>
          </p:cNvSpPr>
          <p:nvPr>
            <p:ph type="sldNum" sz="quarter" idx="17"/>
          </p:nvPr>
        </p:nvSpPr>
        <p:spPr/>
        <p:txBody>
          <a:bodyPr/>
          <a:lstStyle/>
          <a:p>
            <a:fld id="{C775A5DD-FF4A-C640-9697-BCFBBB042A9E}" type="slidenum">
              <a:rPr lang="da-DK" smtClean="0"/>
              <a:pPr/>
              <a:t>4</a:t>
            </a:fld>
            <a:endParaRPr lang="da-DK" dirty="0"/>
          </a:p>
        </p:txBody>
      </p:sp>
    </p:spTree>
    <p:extLst>
      <p:ext uri="{BB962C8B-B14F-4D97-AF65-F5344CB8AC3E}">
        <p14:creationId xmlns:p14="http://schemas.microsoft.com/office/powerpoint/2010/main" val="3805241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40</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8019220">
                  <a:extLst>
                    <a:ext uri="{9D8B030D-6E8A-4147-A177-3AD203B41FA5}">
                      <a16:colId xmlns:a16="http://schemas.microsoft.com/office/drawing/2014/main" val="1500972182"/>
                    </a:ext>
                  </a:extLst>
                </a:gridCol>
                <a:gridCol w="2905285">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9FF66"/>
                        </a:solidFill>
                        <a:latin typeface="Calibri" panose="020F0502020204030204" pitchFamily="34" charset="0"/>
                        <a:cs typeface="Calibri" panose="020F0502020204030204" pitchFamily="34" charset="0"/>
                      </a:endParaRPr>
                    </a:p>
                    <a:p>
                      <a:pPr algn="ctr"/>
                      <a:r>
                        <a:rPr lang="da-DK" sz="2000" b="1" dirty="0">
                          <a:solidFill>
                            <a:srgbClr val="99FF66"/>
                          </a:solidFill>
                          <a:latin typeface="Calibri" panose="020F0502020204030204" pitchFamily="34" charset="0"/>
                          <a:cs typeface="Calibri" panose="020F0502020204030204" pitchFamily="34" charset="0"/>
                        </a:rPr>
                        <a:t>Workshop for:</a:t>
                      </a:r>
                      <a:endParaRPr lang="da-DK" sz="2400" b="1" dirty="0">
                        <a:solidFill>
                          <a:srgbClr val="99FF66"/>
                        </a:solidFill>
                        <a:latin typeface="Calibri" panose="020F0502020204030204" pitchFamily="34" charset="0"/>
                        <a:cs typeface="Calibri" panose="020F0502020204030204" pitchFamily="34" charset="0"/>
                      </a:endParaRPr>
                    </a:p>
                  </a:txBody>
                  <a:tcPr>
                    <a:solidFill>
                      <a:srgbClr val="50B8C1"/>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sikre en fælles forståelse for hvad aktuelle data er, og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Produkt Vision sikrer, at data i en nutidsdatabase holdes opdateret med aktuelle data. Nutidsdatabasen er 100% relationel, og det er derfor nødvendigt for deltagere at have en grundlæggende forståelse for hvilke fordele en relationel nutidsdatabase har ift. en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bitemporale</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database. Deltagerne inkluderer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Terminologi hvor aktuel vs. Uaktuel data er afklaret imellem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nutidsdatabasen er blevet afstemt imellem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fordelene ved at vedligeholde en sideløbende 100% relationel nutidsdatabase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Moderne REST-Tjenester og Moderne Hændelser kan drage nytte af en nutidsdatabase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nutidsdatabasen indgår i den modulære IT-arkitektur sideløbende med den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bitemporale</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database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D0130 – Logisk Datamodel – Overordnet relationer imellem registre og afklaringer ift. tvivl eller tvetydigheder som er afklaret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DD130 – Detaljeret design (Nutidsdatabase)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MT5: Etablering af en nutidsdatabase</a:t>
            </a:r>
          </a:p>
        </p:txBody>
      </p:sp>
      <p:pic>
        <p:nvPicPr>
          <p:cNvPr id="8" name="Picture 7">
            <a:extLst>
              <a:ext uri="{FF2B5EF4-FFF2-40B4-BE49-F238E27FC236}">
                <a16:creationId xmlns:a16="http://schemas.microsoft.com/office/drawing/2014/main" id="{DA05747B-42CC-425B-AAA0-DC4B510D7A69}"/>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2" name="Rectangle: Rounded Corners 11">
            <a:extLst>
              <a:ext uri="{FF2B5EF4-FFF2-40B4-BE49-F238E27FC236}">
                <a16:creationId xmlns:a16="http://schemas.microsoft.com/office/drawing/2014/main" id="{1E4ABB89-6DEA-4155-A072-A32815E4BC42}"/>
              </a:ext>
            </a:extLst>
          </p:cNvPr>
          <p:cNvSpPr/>
          <p:nvPr/>
        </p:nvSpPr>
        <p:spPr>
          <a:xfrm>
            <a:off x="8759825" y="2008094"/>
            <a:ext cx="2735670" cy="662858"/>
          </a:xfrm>
          <a:prstGeom prst="roundRect">
            <a:avLst/>
          </a:prstGeom>
          <a:noFill/>
          <a:ln w="254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2000" b="1" dirty="0">
                <a:solidFill>
                  <a:srgbClr val="99FF66"/>
                </a:solidFill>
              </a:rPr>
              <a:t>Etablering af en nutidsdatabase</a:t>
            </a:r>
          </a:p>
        </p:txBody>
      </p:sp>
      <p:sp>
        <p:nvSpPr>
          <p:cNvPr id="15" name="Rectangle: Rounded Corners 14">
            <a:extLst>
              <a:ext uri="{FF2B5EF4-FFF2-40B4-BE49-F238E27FC236}">
                <a16:creationId xmlns:a16="http://schemas.microsoft.com/office/drawing/2014/main" id="{879BCDD8-3076-4FA1-B7B6-F209D95DE38B}"/>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ctangle: Rounded Corners 13">
            <a:extLst>
              <a:ext uri="{FF2B5EF4-FFF2-40B4-BE49-F238E27FC236}">
                <a16:creationId xmlns:a16="http://schemas.microsoft.com/office/drawing/2014/main" id="{128AD509-145E-43FD-B650-ABCD16080531}"/>
              </a:ext>
            </a:extLst>
          </p:cNvPr>
          <p:cNvSpPr/>
          <p:nvPr/>
        </p:nvSpPr>
        <p:spPr>
          <a:xfrm>
            <a:off x="4729148" y="1088623"/>
            <a:ext cx="3510612"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1537442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MT9 Optimering af løbende indlæsning af data: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41</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3042577058"/>
              </p:ext>
            </p:extLst>
          </p:nvPr>
        </p:nvGraphicFramePr>
        <p:xfrm>
          <a:off x="637585" y="1088624"/>
          <a:ext cx="10885713" cy="4979280"/>
        </p:xfrm>
        <a:graphic>
          <a:graphicData uri="http://schemas.openxmlformats.org/drawingml/2006/table">
            <a:tbl>
              <a:tblPr firstRow="1" firstCol="1" bandRow="1">
                <a:tableStyleId>{5C22544A-7EE6-4342-B048-85BDC9FD1C3A}</a:tableStyleId>
              </a:tblPr>
              <a:tblGrid>
                <a:gridCol w="9805713">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483532126"/>
                    </a:ext>
                  </a:extLst>
                </a:gridCol>
                <a:gridCol w="360000">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MT9: Optimering af løbende indlæsning af data – </a:t>
                      </a:r>
                      <a:r>
                        <a:rPr lang="da-DK" sz="1050" dirty="0" err="1">
                          <a:solidFill>
                            <a:srgbClr val="99FF66"/>
                          </a:solidFill>
                          <a:effectLst/>
                          <a:latin typeface="Calibri" panose="020F0502020204030204" pitchFamily="34" charset="0"/>
                          <a:cs typeface="Calibri" panose="020F0502020204030204" pitchFamily="34" charset="0"/>
                        </a:rPr>
                        <a:t>Epics</a:t>
                      </a: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8">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Øge kapaciteten på indlæsning, så dataopdateringer indlæses i en tilfredsstillende hastighed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Totalindlæsninger kan gennemføres på timer frem for dage og håndtere periodevise </a:t>
                      </a:r>
                      <a:r>
                        <a:rPr lang="da-DK" sz="1100" dirty="0" err="1">
                          <a:effectLst/>
                          <a:latin typeface="Calibri" panose="020F0502020204030204" pitchFamily="34" charset="0"/>
                          <a:ea typeface="Calibri" panose="020F0502020204030204" pitchFamily="34" charset="0"/>
                          <a:cs typeface="Times New Roman" panose="02020603050405020304" pitchFamily="18" charset="0"/>
                        </a:rPr>
                        <a:t>peaks</a:t>
                      </a:r>
                      <a:r>
                        <a:rPr lang="da-DK" sz="1100" dirty="0">
                          <a:effectLst/>
                          <a:latin typeface="Calibri" panose="020F0502020204030204" pitchFamily="34" charset="0"/>
                          <a:ea typeface="Calibri" panose="020F0502020204030204" pitchFamily="34" charset="0"/>
                          <a:cs typeface="Times New Roman" panose="02020603050405020304" pitchFamily="18" charset="0"/>
                        </a:rPr>
                        <a:t> af dataopdateringer fra et eller flere Registre</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4126373421"/>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Sikre at indlæsning sker med en sådan hastighed, at selv store opdateringer ikke påvirker udstillingen af data</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795713806"/>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Reducere afhængighed mellem indlæsning af data og anden funktionalitet, f.eks. generering af hændelsesbeskeder</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196119610"/>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Understøtte behov for opdatering af data i nær-realtid og realtid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978402674"/>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Data valideres ved indlæsning, så eventuel inkonsistens i data kan identificeres og håndteres</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3896999352"/>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Fokus på, at udstilling kan ske i nær-realtid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2696561490"/>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Have tilstrækkelig indlæsningskapacitet til at kunne formidle data i nær-realtid</a:t>
                      </a:r>
                    </a:p>
                  </a:txBody>
                  <a:tcPr marL="68580" marR="68580" marT="0" marB="0">
                    <a:solidFill>
                      <a:schemeClr val="accent1">
                        <a:lumMod val="50000"/>
                      </a:schemeClr>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3659863640"/>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Hændelsesgenerering ved opdateringer bør ske i nær-realtid, således at hændelsesbeskeder er tilgængelige for anvendere umiddelbart efter, dataopdateringen er indlæst</a:t>
                      </a:r>
                    </a:p>
                  </a:txBody>
                  <a:tcPr marL="68580" marR="68580" marT="0" marB="0">
                    <a:solidFill>
                      <a:schemeClr val="accent1">
                        <a:lumMod val="50000"/>
                      </a:schemeClr>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1232625722"/>
                  </a:ext>
                </a:extLst>
              </a:tr>
              <a:tr h="72000">
                <a:tc gridSpan="4">
                  <a:txBody>
                    <a:bodyPr/>
                    <a:lstStyle/>
                    <a:p>
                      <a:pPr marL="171450" indent="-171450">
                        <a:spcAft>
                          <a:spcPts val="0"/>
                        </a:spcAft>
                        <a:buFont typeface="Arial" panose="020B0604020202020204" pitchFamily="34" charset="0"/>
                        <a:buChar char="•"/>
                      </a:pPr>
                      <a:endParaRPr lang="da-DK" sz="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692208962"/>
                  </a:ext>
                </a:extLst>
              </a:tr>
              <a:tr h="234000">
                <a:tc gridSpan="4">
                  <a:txBody>
                    <a:bodyPr/>
                    <a:lstStyle/>
                    <a:p>
                      <a:pPr marL="0" indent="0">
                        <a:spcAft>
                          <a:spcPts val="0"/>
                        </a:spcAft>
                        <a:buFont typeface="Arial" panose="020B0604020202020204" pitchFamily="34" charset="0"/>
                        <a:buNone/>
                      </a:pPr>
                      <a:r>
                        <a:rPr lang="da-DK" sz="1050" dirty="0">
                          <a:solidFill>
                            <a:schemeClr val="accent1">
                              <a:lumMod val="40000"/>
                              <a:lumOff val="60000"/>
                            </a:schemeClr>
                          </a:solidFill>
                          <a:effectLst/>
                          <a:latin typeface="Calibri" panose="020F0502020204030204" pitchFamily="34" charset="0"/>
                          <a:cs typeface="Calibri" panose="020F0502020204030204" pitchFamily="34" charset="0"/>
                        </a:rPr>
                        <a:t>Workshops</a:t>
                      </a:r>
                      <a:endParaRPr lang="da-DK"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40975812"/>
                  </a:ext>
                </a:extLst>
              </a:tr>
              <a:tr h="234000">
                <a:tc gridSpan="4">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Øget brugervenlighed af Dokumentation (inkl. kommunikation og samarbejdsorganisation)</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13356164"/>
                  </a:ext>
                </a:extLst>
              </a:tr>
            </a:tbl>
          </a:graphicData>
        </a:graphic>
      </p:graphicFrame>
      <p:grpSp>
        <p:nvGrpSpPr>
          <p:cNvPr id="12" name="Group 11">
            <a:extLst>
              <a:ext uri="{FF2B5EF4-FFF2-40B4-BE49-F238E27FC236}">
                <a16:creationId xmlns:a16="http://schemas.microsoft.com/office/drawing/2014/main" id="{794CB8C5-DD92-41DD-9206-B38AA2D76B3C}"/>
              </a:ext>
            </a:extLst>
          </p:cNvPr>
          <p:cNvGrpSpPr/>
          <p:nvPr/>
        </p:nvGrpSpPr>
        <p:grpSpPr>
          <a:xfrm>
            <a:off x="661192" y="1378629"/>
            <a:ext cx="4098496" cy="1235626"/>
            <a:chOff x="661192" y="1378629"/>
            <a:chExt cx="4098496" cy="1235626"/>
          </a:xfrm>
        </p:grpSpPr>
        <p:pic>
          <p:nvPicPr>
            <p:cNvPr id="13" name="Picture 12">
              <a:extLst>
                <a:ext uri="{FF2B5EF4-FFF2-40B4-BE49-F238E27FC236}">
                  <a16:creationId xmlns:a16="http://schemas.microsoft.com/office/drawing/2014/main" id="{176FD5EA-1E63-49F2-8C61-372B853B262A}"/>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14" name="Rectangle: Rounded Corners 13">
              <a:extLst>
                <a:ext uri="{FF2B5EF4-FFF2-40B4-BE49-F238E27FC236}">
                  <a16:creationId xmlns:a16="http://schemas.microsoft.com/office/drawing/2014/main" id="{5AF834F8-1B9C-454B-87AC-C72240070C72}"/>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Rectangle: Rounded Corners 10">
            <a:extLst>
              <a:ext uri="{FF2B5EF4-FFF2-40B4-BE49-F238E27FC236}">
                <a16:creationId xmlns:a16="http://schemas.microsoft.com/office/drawing/2014/main" id="{08CB74DC-C2EC-43EC-BB42-DBCCFFE31C2F}"/>
              </a:ext>
            </a:extLst>
          </p:cNvPr>
          <p:cNvSpPr/>
          <p:nvPr/>
        </p:nvSpPr>
        <p:spPr>
          <a:xfrm>
            <a:off x="4729148" y="1088623"/>
            <a:ext cx="3510612"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2077475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42</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876040" cy="5202000"/>
        </p:xfrm>
        <a:graphic>
          <a:graphicData uri="http://schemas.openxmlformats.org/drawingml/2006/table">
            <a:tbl>
              <a:tblPr firstRow="1" bandRow="1">
                <a:tableStyleId>{5C22544A-7EE6-4342-B048-85BDC9FD1C3A}</a:tableStyleId>
              </a:tblPr>
              <a:tblGrid>
                <a:gridCol w="7650959">
                  <a:extLst>
                    <a:ext uri="{9D8B030D-6E8A-4147-A177-3AD203B41FA5}">
                      <a16:colId xmlns:a16="http://schemas.microsoft.com/office/drawing/2014/main" val="1500972182"/>
                    </a:ext>
                  </a:extLst>
                </a:gridCol>
                <a:gridCol w="3225081">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9FF66"/>
                        </a:solidFill>
                        <a:latin typeface="Calibri" panose="020F0502020204030204" pitchFamily="34" charset="0"/>
                        <a:cs typeface="Calibri" panose="020F0502020204030204" pitchFamily="34" charset="0"/>
                      </a:endParaRPr>
                    </a:p>
                    <a:p>
                      <a:pPr algn="ctr"/>
                      <a:r>
                        <a:rPr lang="da-DK" sz="2000" b="0" dirty="0">
                          <a:solidFill>
                            <a:srgbClr val="99FF66"/>
                          </a:solidFill>
                          <a:latin typeface="Calibri" panose="020F0502020204030204" pitchFamily="34" charset="0"/>
                          <a:cs typeface="Calibri" panose="020F0502020204030204" pitchFamily="34" charset="0"/>
                        </a:rPr>
                        <a:t>Workshop for:</a:t>
                      </a:r>
                      <a:endParaRPr lang="da-DK" sz="2400" b="0" dirty="0">
                        <a:solidFill>
                          <a:srgbClr val="99FF66"/>
                        </a:solidFill>
                        <a:latin typeface="Calibri" panose="020F0502020204030204" pitchFamily="34" charset="0"/>
                        <a:cs typeface="Calibri" panose="020F0502020204030204" pitchFamily="34" charset="0"/>
                      </a:endParaRPr>
                    </a:p>
                  </a:txBody>
                  <a:tcPr>
                    <a:solidFill>
                      <a:srgbClr val="385B73"/>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redegøre for de elementer af den Nuværende Datafordeler, som den Moderniserede Datafordeler genbruger og hvilke dele, som bliver ændret og moderniseret, så den Moderniserede Datafordeler bedre kan håndtere større dataindlæsninger. Den Moderniserede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Datafordelers</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brug af modulær IT-arkitektur og viden om denne er vigtig for deltagerne i denne workshop, da optimering af løbende indlæsning af data gør stor brug af den modulære IT-arkitektur. Det er derfor også alene være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som deltager i denne workshop, da det også alene er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der deltager i workshoppen angående den modulære IT-arkitektur.</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data kommer ind i den Moderniserede Datafordeler hele vejen til hvordan data kommer ud til Anvenderorganisationerne og Registermyndighederne er blevet afstemt imellem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Geodata bliver holdt opdateret er blevet afstemt imellem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Der er fulgt op på de afklaringer som blev indsamlet i løbet af afklaringsfasen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O0300 – Vedligeholdelsesguide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MT9: Optimering af løbende indlæsning af data</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99FF66"/>
                </a:solidFill>
              </a:rPr>
              <a:t>Optimering af løbende indlæsning af data</a:t>
            </a:r>
          </a:p>
        </p:txBody>
      </p:sp>
      <p:grpSp>
        <p:nvGrpSpPr>
          <p:cNvPr id="16" name="Group 15">
            <a:extLst>
              <a:ext uri="{FF2B5EF4-FFF2-40B4-BE49-F238E27FC236}">
                <a16:creationId xmlns:a16="http://schemas.microsoft.com/office/drawing/2014/main" id="{8C0CBD33-52B2-4CBD-B7C8-1C54CBF488E7}"/>
              </a:ext>
            </a:extLst>
          </p:cNvPr>
          <p:cNvGrpSpPr/>
          <p:nvPr/>
        </p:nvGrpSpPr>
        <p:grpSpPr>
          <a:xfrm>
            <a:off x="661192" y="1378629"/>
            <a:ext cx="4098496" cy="1235626"/>
            <a:chOff x="661192" y="1378629"/>
            <a:chExt cx="4098496" cy="1235626"/>
          </a:xfrm>
        </p:grpSpPr>
        <p:pic>
          <p:nvPicPr>
            <p:cNvPr id="17" name="Picture 16">
              <a:extLst>
                <a:ext uri="{FF2B5EF4-FFF2-40B4-BE49-F238E27FC236}">
                  <a16:creationId xmlns:a16="http://schemas.microsoft.com/office/drawing/2014/main" id="{B8EA9A66-2E5B-4F1B-8530-86A0DD31AFC0}"/>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18" name="Rectangle: Rounded Corners 17">
              <a:extLst>
                <a:ext uri="{FF2B5EF4-FFF2-40B4-BE49-F238E27FC236}">
                  <a16:creationId xmlns:a16="http://schemas.microsoft.com/office/drawing/2014/main" id="{8F5DDB41-6A67-461A-A9E4-6765C8CBD0A8}"/>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Rounded Corners 13">
            <a:extLst>
              <a:ext uri="{FF2B5EF4-FFF2-40B4-BE49-F238E27FC236}">
                <a16:creationId xmlns:a16="http://schemas.microsoft.com/office/drawing/2014/main" id="{97E54CE9-4CDA-447D-9BBB-215C07AF1646}"/>
              </a:ext>
            </a:extLst>
          </p:cNvPr>
          <p:cNvSpPr/>
          <p:nvPr/>
        </p:nvSpPr>
        <p:spPr>
          <a:xfrm>
            <a:off x="4729148" y="1088623"/>
            <a:ext cx="3510612"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546717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400" dirty="0">
                <a:latin typeface="Calibri" panose="020F0502020204030204" pitchFamily="34" charset="0"/>
                <a:cs typeface="Calibri" panose="020F0502020204030204" pitchFamily="34" charset="0"/>
              </a:rPr>
              <a:t>2. MT10 Optimering af totalindlæsning og datamodelændringer: </a:t>
            </a:r>
            <a:r>
              <a:rPr lang="da-DK" sz="2400" dirty="0" err="1">
                <a:latin typeface="Calibri" panose="020F0502020204030204" pitchFamily="34" charset="0"/>
                <a:cs typeface="Calibri" panose="020F0502020204030204" pitchFamily="34" charset="0"/>
              </a:rPr>
              <a:t>Epics</a:t>
            </a:r>
            <a:r>
              <a:rPr lang="da-DK" sz="24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43</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750251925"/>
              </p:ext>
            </p:extLst>
          </p:nvPr>
        </p:nvGraphicFramePr>
        <p:xfrm>
          <a:off x="637585" y="1088624"/>
          <a:ext cx="10889863" cy="4979280"/>
        </p:xfrm>
        <a:graphic>
          <a:graphicData uri="http://schemas.openxmlformats.org/drawingml/2006/table">
            <a:tbl>
              <a:tblPr firstRow="1" firstCol="1" bandRow="1">
                <a:tableStyleId>{5C22544A-7EE6-4342-B048-85BDC9FD1C3A}</a:tableStyleId>
              </a:tblPr>
              <a:tblGrid>
                <a:gridCol w="9809863">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979621982"/>
                    </a:ext>
                  </a:extLst>
                </a:gridCol>
                <a:gridCol w="360000">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99FF66"/>
                          </a:solidFill>
                          <a:effectLst/>
                          <a:latin typeface="Calibri" panose="020F0502020204030204" pitchFamily="34" charset="0"/>
                          <a:cs typeface="Calibri" panose="020F0502020204030204" pitchFamily="34" charset="0"/>
                        </a:rPr>
                        <a:t>MT10: Optimering af totalindlæsning og datamodelændringer – </a:t>
                      </a:r>
                      <a:r>
                        <a:rPr lang="da-DK" sz="1050" dirty="0" err="1">
                          <a:solidFill>
                            <a:srgbClr val="99FF66"/>
                          </a:solidFill>
                          <a:effectLst/>
                          <a:latin typeface="Calibri" panose="020F0502020204030204" pitchFamily="34" charset="0"/>
                          <a:cs typeface="Calibri" panose="020F0502020204030204" pitchFamily="34" charset="0"/>
                        </a:rPr>
                        <a:t>Epics</a:t>
                      </a:r>
                      <a:r>
                        <a:rPr lang="da-DK" sz="1050" dirty="0">
                          <a:solidFill>
                            <a:srgbClr val="99FF66"/>
                          </a:solidFill>
                          <a:effectLst/>
                          <a:latin typeface="Calibri" panose="020F0502020204030204" pitchFamily="34" charset="0"/>
                          <a:cs typeface="Calibri" panose="020F0502020204030204" pitchFamily="34" charset="0"/>
                        </a:rPr>
                        <a:t>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10">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Fokus på, at give anvenderne tid til planlægge overgang til nye versioner i god tid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Sikres rettidig og fyldestgørende dokumentation af nye versioner af tjenester, sådan at overgang til nye versioner kan planlægges og gennemføres inden for en rimelig tid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4126373421"/>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Fokus på at sikre, at anvendere ikke behøver at ændre i deres egen opsætning, medmindre de skal anvende en nyere version</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2795713806"/>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Øge kapaciteten på indlæsning, så dataopdateringer indlæses i en tilfredsstillende hastighed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196119610"/>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Totalindlæsninger kan gennemføres på timer frem for dage og håndtere periodevise peaks af dataopdateringer fra et eller flere Registre</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2978402674"/>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Sikre at indlæsning sker med en sådan hastighed, at selv store opdateringer ikke påvirker udstillingen af data</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3199709726"/>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Reducere afhængighed mellem indlæsning af data og anden funktionalitet, f.eks. generering af hændelsesbeskeder</a:t>
                      </a:r>
                    </a:p>
                  </a:txBody>
                  <a:tcPr marL="68580" marR="68580" marT="0" marB="0">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1970866936"/>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Understøtte behov for opdatering af data i nær-realtid og realtid</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3896999352"/>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Data valideres ved indlæsning, så eventuel inkonsistens i data kan identificeres og håndteres</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2696561490"/>
                  </a:ext>
                </a:extLst>
              </a:tr>
              <a:tr h="72000">
                <a:tc gridSpan="4">
                  <a:txBody>
                    <a:bodyPr/>
                    <a:lstStyle/>
                    <a:p>
                      <a:pPr marL="171450" indent="-171450">
                        <a:spcAft>
                          <a:spcPts val="0"/>
                        </a:spcAft>
                        <a:buFont typeface="Arial" panose="020B0604020202020204" pitchFamily="34" charset="0"/>
                        <a:buChar char="•"/>
                      </a:pPr>
                      <a:endParaRPr lang="da-DK" sz="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692208962"/>
                  </a:ext>
                </a:extLst>
              </a:tr>
              <a:tr h="234000">
                <a:tc gridSpan="4">
                  <a:txBody>
                    <a:bodyPr/>
                    <a:lstStyle/>
                    <a:p>
                      <a:pPr marL="0" indent="0">
                        <a:spcAft>
                          <a:spcPts val="0"/>
                        </a:spcAft>
                        <a:buFont typeface="Arial" panose="020B0604020202020204" pitchFamily="34" charset="0"/>
                        <a:buNone/>
                      </a:pPr>
                      <a:r>
                        <a:rPr lang="da-DK" sz="1050" dirty="0">
                          <a:solidFill>
                            <a:srgbClr val="99FF66"/>
                          </a:solidFill>
                          <a:effectLst/>
                          <a:latin typeface="Calibri" panose="020F0502020204030204" pitchFamily="34" charset="0"/>
                          <a:cs typeface="Calibri" panose="020F0502020204030204" pitchFamily="34" charset="0"/>
                        </a:rPr>
                        <a:t>Workshops</a:t>
                      </a:r>
                      <a:endParaRPr lang="da-DK" sz="1050" b="0" dirty="0">
                        <a:solidFill>
                          <a:srgbClr val="99FF6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40975812"/>
                  </a:ext>
                </a:extLst>
              </a:tr>
              <a:tr h="234000">
                <a:tc gridSpan="4">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Optimering af totalindlæsning og datamodelændringer</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13356164"/>
                  </a:ext>
                </a:extLst>
              </a:tr>
            </a:tbl>
          </a:graphicData>
        </a:graphic>
      </p:graphicFrame>
      <p:grpSp>
        <p:nvGrpSpPr>
          <p:cNvPr id="12" name="Group 11">
            <a:extLst>
              <a:ext uri="{FF2B5EF4-FFF2-40B4-BE49-F238E27FC236}">
                <a16:creationId xmlns:a16="http://schemas.microsoft.com/office/drawing/2014/main" id="{ED42E76F-A5C4-44BB-A77A-AF77C9FE7E45}"/>
              </a:ext>
            </a:extLst>
          </p:cNvPr>
          <p:cNvGrpSpPr/>
          <p:nvPr/>
        </p:nvGrpSpPr>
        <p:grpSpPr>
          <a:xfrm>
            <a:off x="661192" y="1378629"/>
            <a:ext cx="4098496" cy="1235626"/>
            <a:chOff x="661192" y="1378629"/>
            <a:chExt cx="4098496" cy="1235626"/>
          </a:xfrm>
        </p:grpSpPr>
        <p:pic>
          <p:nvPicPr>
            <p:cNvPr id="13" name="Picture 12">
              <a:extLst>
                <a:ext uri="{FF2B5EF4-FFF2-40B4-BE49-F238E27FC236}">
                  <a16:creationId xmlns:a16="http://schemas.microsoft.com/office/drawing/2014/main" id="{44B01004-6D45-4148-BAAF-58C853233923}"/>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14" name="Rectangle: Rounded Corners 13">
              <a:extLst>
                <a:ext uri="{FF2B5EF4-FFF2-40B4-BE49-F238E27FC236}">
                  <a16:creationId xmlns:a16="http://schemas.microsoft.com/office/drawing/2014/main" id="{72C30C55-BB6A-4072-AF83-34EBDEF77AF2}"/>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 name="Rectangle: Rounded Corners 9">
            <a:extLst>
              <a:ext uri="{FF2B5EF4-FFF2-40B4-BE49-F238E27FC236}">
                <a16:creationId xmlns:a16="http://schemas.microsoft.com/office/drawing/2014/main" id="{BA8CDFDB-2F72-4C59-8405-FD44BE265C27}"/>
              </a:ext>
            </a:extLst>
          </p:cNvPr>
          <p:cNvSpPr/>
          <p:nvPr/>
        </p:nvSpPr>
        <p:spPr>
          <a:xfrm>
            <a:off x="4729148" y="1088623"/>
            <a:ext cx="3510612"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1034307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44</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8" y="1087018"/>
          <a:ext cx="10876040" cy="5202000"/>
        </p:xfrm>
        <a:graphic>
          <a:graphicData uri="http://schemas.openxmlformats.org/drawingml/2006/table">
            <a:tbl>
              <a:tblPr firstRow="1" bandRow="1">
                <a:tableStyleId>{5C22544A-7EE6-4342-B048-85BDC9FD1C3A}</a:tableStyleId>
              </a:tblPr>
              <a:tblGrid>
                <a:gridCol w="7650959">
                  <a:extLst>
                    <a:ext uri="{9D8B030D-6E8A-4147-A177-3AD203B41FA5}">
                      <a16:colId xmlns:a16="http://schemas.microsoft.com/office/drawing/2014/main" val="1500972182"/>
                    </a:ext>
                  </a:extLst>
                </a:gridCol>
                <a:gridCol w="3225081">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9FF66"/>
                        </a:solidFill>
                        <a:latin typeface="Calibri" panose="020F0502020204030204" pitchFamily="34" charset="0"/>
                        <a:cs typeface="Calibri" panose="020F0502020204030204" pitchFamily="34" charset="0"/>
                      </a:endParaRPr>
                    </a:p>
                    <a:p>
                      <a:pPr algn="ctr"/>
                      <a:r>
                        <a:rPr lang="da-DK" sz="2000" b="0" dirty="0">
                          <a:solidFill>
                            <a:srgbClr val="99FF66"/>
                          </a:solidFill>
                          <a:latin typeface="Calibri" panose="020F0502020204030204" pitchFamily="34" charset="0"/>
                          <a:cs typeface="Calibri" panose="020F0502020204030204" pitchFamily="34" charset="0"/>
                        </a:rPr>
                        <a:t>Workshop for:</a:t>
                      </a:r>
                      <a:endParaRPr lang="da-DK" sz="2400" b="0" dirty="0">
                        <a:solidFill>
                          <a:srgbClr val="99FF66"/>
                        </a:solidFill>
                        <a:latin typeface="Calibri" panose="020F0502020204030204" pitchFamily="34" charset="0"/>
                        <a:cs typeface="Calibri" panose="020F0502020204030204" pitchFamily="34" charset="0"/>
                      </a:endParaRPr>
                    </a:p>
                  </a:txBody>
                  <a:tcPr>
                    <a:solidFill>
                      <a:srgbClr val="385B73"/>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give SDFI et indblik i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design for optimering af totalindlæsning og datamodelændringer, så SDFI sammen med Registermyndighederne har mulighed for at stå for en totalindlæsning, uden at skulle afklare et servicevindue med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Ligeledes giver workshoppen et indblik i hvordan datamodelændringer er mulige i den Moderniserede Datafordeler. På workshoppen deltager alene SDFI og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Årsagen til at Registermyndighederne ikke deltager på denne workshop er, at totalindlæsningen blot er en forbedret funktionalitet for den Moderniserede Datafordeler. Registermyndighederne behøver dermed ikke være involveret i designet af denne komponent af den Moderniserede Datafordeler.</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totalindlæsning kommer til at fungerer imellem SDFI og Registermyndighederne er blevet afstemt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denne totalindlæsning adskiller sig fra den Nuværende Datafordeler og løser de udfordringer der er med den eksisterende løsning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versionering gør det muligt at ændre i datamodellen ud fra den proces som </a:t>
                      </a:r>
                      <a:r>
                        <a:rPr kumimoji="0" lang="da-DK" sz="13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har præsenteret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Afklaringer indsamlet i løbet af Afklaringsfasen er blevet besvaret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O0310 – Release management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3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endParaRPr kumimoji="0" lang="da-DK" sz="13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400" dirty="0">
                <a:latin typeface="Calibri" panose="020F0502020204030204" pitchFamily="34" charset="0"/>
                <a:cs typeface="Calibri" panose="020F0502020204030204" pitchFamily="34" charset="0"/>
              </a:rPr>
              <a:t>3. Workshop til MT10: Optimering af totalindlæsning og datamodelændringer</a:t>
            </a:r>
          </a:p>
        </p:txBody>
      </p:sp>
      <p:sp>
        <p:nvSpPr>
          <p:cNvPr id="8" name="Rectangle: Rounded Corners 7">
            <a:extLst>
              <a:ext uri="{FF2B5EF4-FFF2-40B4-BE49-F238E27FC236}">
                <a16:creationId xmlns:a16="http://schemas.microsoft.com/office/drawing/2014/main" id="{6CF8AC7A-24AA-4B1C-A3BE-44C1A2CD6010}"/>
              </a:ext>
            </a:extLst>
          </p:cNvPr>
          <p:cNvSpPr/>
          <p:nvPr/>
        </p:nvSpPr>
        <p:spPr>
          <a:xfrm>
            <a:off x="8390965" y="2008094"/>
            <a:ext cx="3039036" cy="662858"/>
          </a:xfrm>
          <a:prstGeom prst="roundRect">
            <a:avLst/>
          </a:prstGeom>
          <a:noFill/>
          <a:ln w="254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99FF66"/>
                </a:solidFill>
              </a:rPr>
              <a:t>Optimering af totalindlæsning og datamodelændringer</a:t>
            </a:r>
          </a:p>
        </p:txBody>
      </p:sp>
      <p:grpSp>
        <p:nvGrpSpPr>
          <p:cNvPr id="16" name="Group 15">
            <a:extLst>
              <a:ext uri="{FF2B5EF4-FFF2-40B4-BE49-F238E27FC236}">
                <a16:creationId xmlns:a16="http://schemas.microsoft.com/office/drawing/2014/main" id="{47CC2987-F244-4E1E-BCB9-A3375A4DD39D}"/>
              </a:ext>
            </a:extLst>
          </p:cNvPr>
          <p:cNvGrpSpPr/>
          <p:nvPr/>
        </p:nvGrpSpPr>
        <p:grpSpPr>
          <a:xfrm>
            <a:off x="661192" y="1378629"/>
            <a:ext cx="4098496" cy="1235626"/>
            <a:chOff x="661192" y="1378629"/>
            <a:chExt cx="4098496" cy="1235626"/>
          </a:xfrm>
        </p:grpSpPr>
        <p:pic>
          <p:nvPicPr>
            <p:cNvPr id="17" name="Picture 16">
              <a:extLst>
                <a:ext uri="{FF2B5EF4-FFF2-40B4-BE49-F238E27FC236}">
                  <a16:creationId xmlns:a16="http://schemas.microsoft.com/office/drawing/2014/main" id="{31582C8A-9A53-4577-AD51-0AF1C237DE28}"/>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18" name="Rectangle: Rounded Corners 17">
              <a:extLst>
                <a:ext uri="{FF2B5EF4-FFF2-40B4-BE49-F238E27FC236}">
                  <a16:creationId xmlns:a16="http://schemas.microsoft.com/office/drawing/2014/main" id="{61400E36-EC76-488B-854B-9C178871B7DF}"/>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2" name="Rectangle: Rounded Corners 11">
            <a:extLst>
              <a:ext uri="{FF2B5EF4-FFF2-40B4-BE49-F238E27FC236}">
                <a16:creationId xmlns:a16="http://schemas.microsoft.com/office/drawing/2014/main" id="{323BF385-0AE2-427A-BFDD-0FD39F16BF48}"/>
              </a:ext>
            </a:extLst>
          </p:cNvPr>
          <p:cNvSpPr/>
          <p:nvPr/>
        </p:nvSpPr>
        <p:spPr>
          <a:xfrm>
            <a:off x="4729148" y="1088623"/>
            <a:ext cx="3510612"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99FF66"/>
                </a:solidFill>
              </a:rPr>
              <a:t>Arbejdsgruppe</a:t>
            </a:r>
            <a:br>
              <a:rPr lang="da-DK" sz="2400" b="1" dirty="0">
                <a:solidFill>
                  <a:srgbClr val="99FF66"/>
                </a:solidFill>
              </a:rPr>
            </a:br>
            <a:r>
              <a:rPr lang="da-DK" sz="2400" b="1" dirty="0">
                <a:solidFill>
                  <a:srgbClr val="99FF66"/>
                </a:solidFill>
              </a:rPr>
              <a:t>”Data og indlæsning”</a:t>
            </a:r>
          </a:p>
        </p:txBody>
      </p:sp>
    </p:spTree>
    <p:extLst>
      <p:ext uri="{BB962C8B-B14F-4D97-AF65-F5344CB8AC3E}">
        <p14:creationId xmlns:p14="http://schemas.microsoft.com/office/powerpoint/2010/main" val="2427711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j-lt"/>
              </a:rPr>
              <a:t>Arbejdsgruppen ”Geodata”</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i="1" dirty="0">
              <a:solidFill>
                <a:srgbClr val="FFFF00"/>
              </a:solidFill>
              <a:latin typeface="+mn-lt"/>
            </a:endParaRPr>
          </a:p>
        </p:txBody>
      </p:sp>
    </p:spTree>
    <p:extLst>
      <p:ext uri="{BB962C8B-B14F-4D97-AF65-F5344CB8AC3E}">
        <p14:creationId xmlns:p14="http://schemas.microsoft.com/office/powerpoint/2010/main" val="2854034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675278"/>
          </a:xfrm>
        </p:spPr>
        <p:txBody>
          <a:bodyPr/>
          <a:lstStyle/>
          <a:p>
            <a:r>
              <a:rPr lang="da-DK" sz="2800" dirty="0">
                <a:latin typeface="Calibri" panose="020F0502020204030204" pitchFamily="34" charset="0"/>
                <a:cs typeface="Calibri" panose="020F0502020204030204" pitchFamily="34" charset="0"/>
              </a:rPr>
              <a:t>1. Moderniseringstiltag i Arbejdsgruppen ”Geodata”</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46</a:t>
            </a:fld>
            <a:endParaRPr lang="da-DK" dirty="0"/>
          </a:p>
        </p:txBody>
      </p:sp>
      <p:graphicFrame>
        <p:nvGraphicFramePr>
          <p:cNvPr id="8" name="Table 7">
            <a:extLst>
              <a:ext uri="{FF2B5EF4-FFF2-40B4-BE49-F238E27FC236}">
                <a16:creationId xmlns:a16="http://schemas.microsoft.com/office/drawing/2014/main" id="{CE0B86D3-1F72-4AC6-932B-BE3697916D42}"/>
              </a:ext>
            </a:extLst>
          </p:cNvPr>
          <p:cNvGraphicFramePr>
            <a:graphicFrameLocks noGrp="1"/>
          </p:cNvGraphicFramePr>
          <p:nvPr>
            <p:extLst/>
          </p:nvPr>
        </p:nvGraphicFramePr>
        <p:xfrm>
          <a:off x="637584" y="1088623"/>
          <a:ext cx="10882063" cy="2232000"/>
        </p:xfrm>
        <a:graphic>
          <a:graphicData uri="http://schemas.openxmlformats.org/drawingml/2006/table">
            <a:tbl>
              <a:tblPr firstRow="1" firstCol="1" bandRow="1">
                <a:tableStyleId>{5C22544A-7EE6-4342-B048-85BDC9FD1C3A}</a:tableStyleId>
              </a:tblPr>
              <a:tblGrid>
                <a:gridCol w="4373857">
                  <a:extLst>
                    <a:ext uri="{9D8B030D-6E8A-4147-A177-3AD203B41FA5}">
                      <a16:colId xmlns:a16="http://schemas.microsoft.com/office/drawing/2014/main" val="675250857"/>
                    </a:ext>
                  </a:extLst>
                </a:gridCol>
                <a:gridCol w="361567">
                  <a:extLst>
                    <a:ext uri="{9D8B030D-6E8A-4147-A177-3AD203B41FA5}">
                      <a16:colId xmlns:a16="http://schemas.microsoft.com/office/drawing/2014/main" val="3070459596"/>
                    </a:ext>
                  </a:extLst>
                </a:gridCol>
                <a:gridCol w="361567">
                  <a:extLst>
                    <a:ext uri="{9D8B030D-6E8A-4147-A177-3AD203B41FA5}">
                      <a16:colId xmlns:a16="http://schemas.microsoft.com/office/drawing/2014/main" val="3385031584"/>
                    </a:ext>
                  </a:extLst>
                </a:gridCol>
                <a:gridCol w="361567">
                  <a:extLst>
                    <a:ext uri="{9D8B030D-6E8A-4147-A177-3AD203B41FA5}">
                      <a16:colId xmlns:a16="http://schemas.microsoft.com/office/drawing/2014/main" val="979621982"/>
                    </a:ext>
                  </a:extLst>
                </a:gridCol>
                <a:gridCol w="361567">
                  <a:extLst>
                    <a:ext uri="{9D8B030D-6E8A-4147-A177-3AD203B41FA5}">
                      <a16:colId xmlns:a16="http://schemas.microsoft.com/office/drawing/2014/main" val="460806673"/>
                    </a:ext>
                  </a:extLst>
                </a:gridCol>
                <a:gridCol w="361567">
                  <a:extLst>
                    <a:ext uri="{9D8B030D-6E8A-4147-A177-3AD203B41FA5}">
                      <a16:colId xmlns:a16="http://schemas.microsoft.com/office/drawing/2014/main" val="910011925"/>
                    </a:ext>
                  </a:extLst>
                </a:gridCol>
                <a:gridCol w="361567">
                  <a:extLst>
                    <a:ext uri="{9D8B030D-6E8A-4147-A177-3AD203B41FA5}">
                      <a16:colId xmlns:a16="http://schemas.microsoft.com/office/drawing/2014/main" val="2219207213"/>
                    </a:ext>
                  </a:extLst>
                </a:gridCol>
                <a:gridCol w="361567">
                  <a:extLst>
                    <a:ext uri="{9D8B030D-6E8A-4147-A177-3AD203B41FA5}">
                      <a16:colId xmlns:a16="http://schemas.microsoft.com/office/drawing/2014/main" val="3251306983"/>
                    </a:ext>
                  </a:extLst>
                </a:gridCol>
                <a:gridCol w="361567">
                  <a:extLst>
                    <a:ext uri="{9D8B030D-6E8A-4147-A177-3AD203B41FA5}">
                      <a16:colId xmlns:a16="http://schemas.microsoft.com/office/drawing/2014/main" val="2288574143"/>
                    </a:ext>
                  </a:extLst>
                </a:gridCol>
                <a:gridCol w="361567">
                  <a:extLst>
                    <a:ext uri="{9D8B030D-6E8A-4147-A177-3AD203B41FA5}">
                      <a16:colId xmlns:a16="http://schemas.microsoft.com/office/drawing/2014/main" val="2811448885"/>
                    </a:ext>
                  </a:extLst>
                </a:gridCol>
                <a:gridCol w="361567">
                  <a:extLst>
                    <a:ext uri="{9D8B030D-6E8A-4147-A177-3AD203B41FA5}">
                      <a16:colId xmlns:a16="http://schemas.microsoft.com/office/drawing/2014/main" val="4103613236"/>
                    </a:ext>
                  </a:extLst>
                </a:gridCol>
                <a:gridCol w="361567">
                  <a:extLst>
                    <a:ext uri="{9D8B030D-6E8A-4147-A177-3AD203B41FA5}">
                      <a16:colId xmlns:a16="http://schemas.microsoft.com/office/drawing/2014/main" val="2640743531"/>
                    </a:ext>
                  </a:extLst>
                </a:gridCol>
                <a:gridCol w="361567">
                  <a:extLst>
                    <a:ext uri="{9D8B030D-6E8A-4147-A177-3AD203B41FA5}">
                      <a16:colId xmlns:a16="http://schemas.microsoft.com/office/drawing/2014/main" val="2322574239"/>
                    </a:ext>
                  </a:extLst>
                </a:gridCol>
                <a:gridCol w="361567">
                  <a:extLst>
                    <a:ext uri="{9D8B030D-6E8A-4147-A177-3AD203B41FA5}">
                      <a16:colId xmlns:a16="http://schemas.microsoft.com/office/drawing/2014/main" val="2929578606"/>
                    </a:ext>
                  </a:extLst>
                </a:gridCol>
                <a:gridCol w="361567">
                  <a:extLst>
                    <a:ext uri="{9D8B030D-6E8A-4147-A177-3AD203B41FA5}">
                      <a16:colId xmlns:a16="http://schemas.microsoft.com/office/drawing/2014/main" val="823045065"/>
                    </a:ext>
                  </a:extLst>
                </a:gridCol>
                <a:gridCol w="361567">
                  <a:extLst>
                    <a:ext uri="{9D8B030D-6E8A-4147-A177-3AD203B41FA5}">
                      <a16:colId xmlns:a16="http://schemas.microsoft.com/office/drawing/2014/main" val="3330890542"/>
                    </a:ext>
                  </a:extLst>
                </a:gridCol>
                <a:gridCol w="361567">
                  <a:extLst>
                    <a:ext uri="{9D8B030D-6E8A-4147-A177-3AD203B41FA5}">
                      <a16:colId xmlns:a16="http://schemas.microsoft.com/office/drawing/2014/main" val="483532126"/>
                    </a:ext>
                  </a:extLst>
                </a:gridCol>
                <a:gridCol w="361567">
                  <a:extLst>
                    <a:ext uri="{9D8B030D-6E8A-4147-A177-3AD203B41FA5}">
                      <a16:colId xmlns:a16="http://schemas.microsoft.com/office/drawing/2014/main" val="1039806770"/>
                    </a:ext>
                  </a:extLst>
                </a:gridCol>
                <a:gridCol w="361567">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bg2">
                              <a:lumMod val="90000"/>
                            </a:schemeClr>
                          </a:solidFill>
                          <a:effectLst/>
                          <a:latin typeface="Calibri" panose="020F0502020204030204" pitchFamily="34" charset="0"/>
                          <a:cs typeface="Calibri" panose="020F0502020204030204" pitchFamily="34" charset="0"/>
                        </a:rPr>
                        <a:t>MT8: Optimering af distribution af geodata</a:t>
                      </a:r>
                      <a:endParaRPr lang="da-DK" sz="1050" dirty="0">
                        <a:solidFill>
                          <a:schemeClr val="bg2">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(X)</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 </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rgbClr val="FFFFFF"/>
                          </a:solidFill>
                          <a:effectLst/>
                          <a:latin typeface="Calibri" panose="020F0502020204030204" pitchFamily="34" charset="0"/>
                          <a:cs typeface="Calibri" panose="020F0502020204030204" pitchFamily="34" charset="0"/>
                        </a:rPr>
                        <a:t>X</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tc>
                  <a:txBody>
                    <a:bodyPr/>
                    <a:lstStyle/>
                    <a:p>
                      <a:pPr algn="ctr">
                        <a:lnSpc>
                          <a:spcPct val="120000"/>
                        </a:lnSpc>
                        <a:spcBef>
                          <a:spcPts val="400"/>
                        </a:spcBef>
                        <a:spcAft>
                          <a:spcPts val="0"/>
                        </a:spcAft>
                      </a:pPr>
                      <a:r>
                        <a:rPr lang="da-DK" sz="1050" dirty="0">
                          <a:solidFill>
                            <a:srgbClr val="FFFFFF"/>
                          </a:solidFill>
                          <a:effectLst/>
                          <a:latin typeface="Calibri" panose="020F0502020204030204" pitchFamily="34" charset="0"/>
                          <a:cs typeface="Calibri" panose="020F0502020204030204" pitchFamily="34" charset="0"/>
                        </a:rPr>
                        <a:t>(X)</a:t>
                      </a:r>
                      <a:endParaRPr lang="da-DK" sz="10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1923230782"/>
                  </a:ext>
                </a:extLst>
              </a:tr>
            </a:tbl>
          </a:graphicData>
        </a:graphic>
      </p:graphicFrame>
      <p:graphicFrame>
        <p:nvGraphicFramePr>
          <p:cNvPr id="9" name="Table 8">
            <a:extLst>
              <a:ext uri="{FF2B5EF4-FFF2-40B4-BE49-F238E27FC236}">
                <a16:creationId xmlns:a16="http://schemas.microsoft.com/office/drawing/2014/main" id="{7A869105-057F-4D38-8E05-D876449537E0}"/>
              </a:ext>
            </a:extLst>
          </p:cNvPr>
          <p:cNvGraphicFramePr>
            <a:graphicFrameLocks noGrp="1"/>
          </p:cNvGraphicFramePr>
          <p:nvPr>
            <p:extLst>
              <p:ext uri="{D42A27DB-BD31-4B8C-83A1-F6EECF244321}">
                <p14:modId xmlns:p14="http://schemas.microsoft.com/office/powerpoint/2010/main" val="3417250133"/>
              </p:ext>
            </p:extLst>
          </p:nvPr>
        </p:nvGraphicFramePr>
        <p:xfrm>
          <a:off x="641472" y="3624465"/>
          <a:ext cx="10878175" cy="1945213"/>
        </p:xfrm>
        <a:graphic>
          <a:graphicData uri="http://schemas.openxmlformats.org/drawingml/2006/table">
            <a:tbl>
              <a:tblPr firstRow="1" firstCol="1" bandRow="1">
                <a:tableStyleId>{5C22544A-7EE6-4342-B048-85BDC9FD1C3A}</a:tableStyleId>
              </a:tblPr>
              <a:tblGrid>
                <a:gridCol w="3495283">
                  <a:extLst>
                    <a:ext uri="{9D8B030D-6E8A-4147-A177-3AD203B41FA5}">
                      <a16:colId xmlns:a16="http://schemas.microsoft.com/office/drawing/2014/main" val="1092225632"/>
                    </a:ext>
                  </a:extLst>
                </a:gridCol>
                <a:gridCol w="2050803">
                  <a:extLst>
                    <a:ext uri="{9D8B030D-6E8A-4147-A177-3AD203B41FA5}">
                      <a16:colId xmlns:a16="http://schemas.microsoft.com/office/drawing/2014/main" val="3390031589"/>
                    </a:ext>
                  </a:extLst>
                </a:gridCol>
                <a:gridCol w="3281286">
                  <a:extLst>
                    <a:ext uri="{9D8B030D-6E8A-4147-A177-3AD203B41FA5}">
                      <a16:colId xmlns:a16="http://schemas.microsoft.com/office/drawing/2014/main" val="6967226"/>
                    </a:ext>
                  </a:extLst>
                </a:gridCol>
                <a:gridCol w="2050803">
                  <a:extLst>
                    <a:ext uri="{9D8B030D-6E8A-4147-A177-3AD203B41FA5}">
                      <a16:colId xmlns:a16="http://schemas.microsoft.com/office/drawing/2014/main" val="1912980128"/>
                    </a:ext>
                  </a:extLst>
                </a:gridCol>
              </a:tblGrid>
              <a:tr h="234000">
                <a:tc gridSpan="4">
                  <a:txBody>
                    <a:bodyPr/>
                    <a:lstStyle/>
                    <a:p>
                      <a:pPr algn="ctr">
                        <a:lnSpc>
                          <a:spcPct val="120000"/>
                        </a:lnSpc>
                        <a:spcBef>
                          <a:spcPts val="400"/>
                        </a:spcBef>
                        <a:spcAft>
                          <a:spcPts val="0"/>
                        </a:spcAft>
                      </a:pPr>
                      <a:r>
                        <a:rPr lang="da-D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Medlemmer af arbejdsgruppen ”Geodata”</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406985541"/>
                  </a:ext>
                </a:extLst>
              </a:tr>
              <a:tr h="234000">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81647390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731925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7507054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18667888"/>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1535399455"/>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5857817"/>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47072901"/>
                  </a:ext>
                </a:extLst>
              </a:tr>
            </a:tbl>
          </a:graphicData>
        </a:graphic>
      </p:graphicFrame>
      <p:sp>
        <p:nvSpPr>
          <p:cNvPr id="7" name="Rectangle: Rounded Corners 6">
            <a:extLst>
              <a:ext uri="{FF2B5EF4-FFF2-40B4-BE49-F238E27FC236}">
                <a16:creationId xmlns:a16="http://schemas.microsoft.com/office/drawing/2014/main" id="{583FFAC2-5F11-450F-A4F6-C81A0719695B}"/>
              </a:ext>
            </a:extLst>
          </p:cNvPr>
          <p:cNvSpPr/>
          <p:nvPr/>
        </p:nvSpPr>
        <p:spPr>
          <a:xfrm>
            <a:off x="1146615" y="1088623"/>
            <a:ext cx="3362924"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D0CECE"/>
                </a:solidFill>
              </a:rPr>
              <a:t>Arbejdsgruppe</a:t>
            </a:r>
            <a:r>
              <a:rPr lang="da-DK" sz="2400" b="1" dirty="0">
                <a:solidFill>
                  <a:schemeClr val="bg2">
                    <a:lumMod val="90000"/>
                  </a:schemeClr>
                </a:solidFill>
              </a:rPr>
              <a:t> ”Geodata”</a:t>
            </a:r>
          </a:p>
        </p:txBody>
      </p:sp>
    </p:spTree>
    <p:extLst>
      <p:ext uri="{BB962C8B-B14F-4D97-AF65-F5344CB8AC3E}">
        <p14:creationId xmlns:p14="http://schemas.microsoft.com/office/powerpoint/2010/main" val="2412712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MT8 Optimering af distribution af Geodata: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47</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07856571"/>
              </p:ext>
            </p:extLst>
          </p:nvPr>
        </p:nvGraphicFramePr>
        <p:xfrm>
          <a:off x="637585" y="1088624"/>
          <a:ext cx="10525713" cy="3575280"/>
        </p:xfrm>
        <a:graphic>
          <a:graphicData uri="http://schemas.openxmlformats.org/drawingml/2006/table">
            <a:tbl>
              <a:tblPr firstRow="1" firstCol="1" bandRow="1">
                <a:tableStyleId>{5C22544A-7EE6-4342-B048-85BDC9FD1C3A}</a:tableStyleId>
              </a:tblPr>
              <a:tblGrid>
                <a:gridCol w="9805713">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483532126"/>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bg2">
                              <a:lumMod val="90000"/>
                            </a:schemeClr>
                          </a:solidFill>
                          <a:effectLst/>
                          <a:latin typeface="Calibri" panose="020F0502020204030204" pitchFamily="34" charset="0"/>
                          <a:cs typeface="Calibri" panose="020F0502020204030204" pitchFamily="34" charset="0"/>
                        </a:rPr>
                        <a:t>MT8: Optimering af distribution af geodata – </a:t>
                      </a:r>
                      <a:r>
                        <a:rPr lang="da-DK" sz="1050" dirty="0" err="1">
                          <a:solidFill>
                            <a:schemeClr val="bg2">
                              <a:lumMod val="90000"/>
                            </a:schemeClr>
                          </a:solidFill>
                          <a:effectLst/>
                          <a:latin typeface="Calibri" panose="020F0502020204030204" pitchFamily="34" charset="0"/>
                          <a:cs typeface="Calibri" panose="020F0502020204030204" pitchFamily="34" charset="0"/>
                        </a:rPr>
                        <a:t>Epics</a:t>
                      </a:r>
                      <a:r>
                        <a:rPr lang="da-DK" sz="1050" dirty="0">
                          <a:solidFill>
                            <a:schemeClr val="bg2">
                              <a:lumMod val="90000"/>
                            </a:schemeClr>
                          </a:solidFill>
                          <a:effectLst/>
                          <a:latin typeface="Calibri" panose="020F0502020204030204" pitchFamily="34" charset="0"/>
                          <a:cs typeface="Calibri" panose="020F0502020204030204" pitchFamily="34" charset="0"/>
                        </a:rPr>
                        <a:t> </a:t>
                      </a:r>
                      <a:endParaRPr lang="da-DK" sz="1050" dirty="0">
                        <a:solidFill>
                          <a:schemeClr val="bg2">
                            <a:lumMod val="9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4">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U3</a:t>
                      </a:r>
                    </a:p>
                  </a:txBody>
                  <a:tcPr marL="50508" marR="50508" marT="0" marB="0" anchor="ctr">
                    <a:solidFill>
                      <a:srgbClr val="385B73"/>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85B73"/>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Understøtte en løsning til distribution af geodata, der begrænser kompleksiteten.</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Ensartethed i design, implementering og drift</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4126373421"/>
                  </a:ext>
                </a:extLst>
              </a:tr>
              <a:tr h="234000">
                <a:tc>
                  <a:txBody>
                    <a:bodyPr/>
                    <a:lstStyle/>
                    <a:p>
                      <a:pPr marL="171450" indent="-171450">
                        <a:spcAft>
                          <a:spcPts val="0"/>
                        </a:spcAft>
                        <a:buFont typeface="Arial" panose="020B0604020202020204" pitchFamily="34" charset="0"/>
                        <a:buChar char="•"/>
                      </a:pPr>
                      <a:r>
                        <a:rPr lang="da-DK" sz="1100" dirty="0">
                          <a:effectLst/>
                          <a:latin typeface="Calibri" panose="020F0502020204030204" pitchFamily="34" charset="0"/>
                          <a:ea typeface="Calibri" panose="020F0502020204030204" pitchFamily="34" charset="0"/>
                          <a:cs typeface="Times New Roman" panose="02020603050405020304" pitchFamily="18" charset="0"/>
                        </a:rPr>
                        <a:t>Mulighed for at specificere, hvilke versioner af OGC-standarder for en geografisk tjeneste, der skal anvendes, således at flest mulige anvendere kan anvende tjenesten</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385B73"/>
                    </a:solidFill>
                  </a:tcPr>
                </a:tc>
                <a:extLst>
                  <a:ext uri="{0D108BD9-81ED-4DB2-BD59-A6C34878D82A}">
                    <a16:rowId xmlns:a16="http://schemas.microsoft.com/office/drawing/2014/main" val="2795713806"/>
                  </a:ext>
                </a:extLst>
              </a:tr>
              <a:tr h="72000">
                <a:tc gridSpan="3">
                  <a:txBody>
                    <a:bodyPr/>
                    <a:lstStyle/>
                    <a:p>
                      <a:pPr marL="171450" indent="-171450">
                        <a:spcAft>
                          <a:spcPts val="0"/>
                        </a:spcAft>
                        <a:buFont typeface="Arial" panose="020B0604020202020204" pitchFamily="34" charset="0"/>
                        <a:buChar char="•"/>
                      </a:pPr>
                      <a:endParaRPr lang="da-DK" sz="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692208962"/>
                  </a:ext>
                </a:extLst>
              </a:tr>
              <a:tr h="234000">
                <a:tc gridSpan="3">
                  <a:txBody>
                    <a:bodyPr/>
                    <a:lstStyle/>
                    <a:p>
                      <a:pPr marL="0" indent="0">
                        <a:spcAft>
                          <a:spcPts val="0"/>
                        </a:spcAft>
                        <a:buFont typeface="Arial" panose="020B0604020202020204" pitchFamily="34" charset="0"/>
                        <a:buNone/>
                      </a:pPr>
                      <a:r>
                        <a:rPr lang="da-DK" sz="1050" dirty="0">
                          <a:solidFill>
                            <a:schemeClr val="bg2">
                              <a:lumMod val="90000"/>
                            </a:schemeClr>
                          </a:solidFill>
                          <a:effectLst/>
                          <a:latin typeface="Calibri" panose="020F0502020204030204" pitchFamily="34" charset="0"/>
                          <a:cs typeface="Calibri" panose="020F0502020204030204" pitchFamily="34" charset="0"/>
                        </a:rPr>
                        <a:t>Workshops</a:t>
                      </a:r>
                      <a:endParaRPr lang="da-DK" sz="1050" b="0" dirty="0">
                        <a:solidFill>
                          <a:schemeClr val="bg2">
                            <a:lumMod val="9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40975812"/>
                  </a:ext>
                </a:extLst>
              </a:tr>
              <a:tr h="234000">
                <a:tc gridSpan="3">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Times New Roman" panose="02020603050405020304" pitchFamily="18" charset="0"/>
                        </a:rPr>
                        <a:t>Workshop for Optimering af distribution af Geodata</a:t>
                      </a: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13356164"/>
                  </a:ext>
                </a:extLst>
              </a:tr>
            </a:tbl>
          </a:graphicData>
        </a:graphic>
      </p:graphicFrame>
      <p:sp>
        <p:nvSpPr>
          <p:cNvPr id="7" name="Rectangle: Rounded Corners 6">
            <a:extLst>
              <a:ext uri="{FF2B5EF4-FFF2-40B4-BE49-F238E27FC236}">
                <a16:creationId xmlns:a16="http://schemas.microsoft.com/office/drawing/2014/main" id="{EB781963-82FA-4E95-9019-17430E7E08C9}"/>
              </a:ext>
            </a:extLst>
          </p:cNvPr>
          <p:cNvSpPr/>
          <p:nvPr/>
        </p:nvSpPr>
        <p:spPr>
          <a:xfrm>
            <a:off x="4777592" y="1088623"/>
            <a:ext cx="3362924"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D0CECE"/>
                </a:solidFill>
              </a:rPr>
              <a:t>Arbejdsgruppe</a:t>
            </a:r>
            <a:r>
              <a:rPr lang="da-DK" sz="2400" b="1" dirty="0">
                <a:solidFill>
                  <a:schemeClr val="bg2">
                    <a:lumMod val="90000"/>
                  </a:schemeClr>
                </a:solidFill>
              </a:rPr>
              <a:t> ”Geodata”</a:t>
            </a:r>
          </a:p>
        </p:txBody>
      </p:sp>
      <p:grpSp>
        <p:nvGrpSpPr>
          <p:cNvPr id="3" name="Group 2">
            <a:extLst>
              <a:ext uri="{FF2B5EF4-FFF2-40B4-BE49-F238E27FC236}">
                <a16:creationId xmlns:a16="http://schemas.microsoft.com/office/drawing/2014/main" id="{3F6483F6-DA5E-43A4-90C9-32F72C6B3374}"/>
              </a:ext>
            </a:extLst>
          </p:cNvPr>
          <p:cNvGrpSpPr/>
          <p:nvPr/>
        </p:nvGrpSpPr>
        <p:grpSpPr>
          <a:xfrm>
            <a:off x="661192" y="1378629"/>
            <a:ext cx="4098496" cy="1235626"/>
            <a:chOff x="661192" y="1378629"/>
            <a:chExt cx="4098496" cy="1235626"/>
          </a:xfrm>
        </p:grpSpPr>
        <p:pic>
          <p:nvPicPr>
            <p:cNvPr id="10" name="Picture 9">
              <a:extLst>
                <a:ext uri="{FF2B5EF4-FFF2-40B4-BE49-F238E27FC236}">
                  <a16:creationId xmlns:a16="http://schemas.microsoft.com/office/drawing/2014/main" id="{35E2B48B-7BF7-41A2-A260-582644E7B564}"/>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8" name="Rectangle: Rounded Corners 7">
              <a:extLst>
                <a:ext uri="{FF2B5EF4-FFF2-40B4-BE49-F238E27FC236}">
                  <a16:creationId xmlns:a16="http://schemas.microsoft.com/office/drawing/2014/main" id="{EB00417D-B7DE-4E89-A7D4-C203F8666D1B}"/>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821025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48</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ext uri="{D42A27DB-BD31-4B8C-83A1-F6EECF244321}">
                <p14:modId xmlns:p14="http://schemas.microsoft.com/office/powerpoint/2010/main" val="2089896308"/>
              </p:ext>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7685053">
                  <a:extLst>
                    <a:ext uri="{9D8B030D-6E8A-4147-A177-3AD203B41FA5}">
                      <a16:colId xmlns:a16="http://schemas.microsoft.com/office/drawing/2014/main" val="1500972182"/>
                    </a:ext>
                  </a:extLst>
                </a:gridCol>
                <a:gridCol w="3239452">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chemeClr val="bg2">
                            <a:lumMod val="90000"/>
                          </a:schemeClr>
                        </a:solidFill>
                        <a:latin typeface="Calibri" panose="020F0502020204030204" pitchFamily="34" charset="0"/>
                        <a:cs typeface="Calibri" panose="020F0502020204030204" pitchFamily="34" charset="0"/>
                      </a:endParaRPr>
                    </a:p>
                    <a:p>
                      <a:pPr algn="ctr"/>
                      <a:r>
                        <a:rPr lang="da-DK" sz="2000" b="0" dirty="0">
                          <a:solidFill>
                            <a:schemeClr val="bg2">
                              <a:lumMod val="90000"/>
                            </a:schemeClr>
                          </a:solidFill>
                          <a:latin typeface="Calibri" panose="020F0502020204030204" pitchFamily="34" charset="0"/>
                          <a:cs typeface="Calibri" panose="020F0502020204030204" pitchFamily="34" charset="0"/>
                        </a:rPr>
                        <a:t>Workshop for:</a:t>
                      </a:r>
                      <a:endParaRPr lang="da-DK" sz="2400" b="0" dirty="0">
                        <a:solidFill>
                          <a:schemeClr val="bg2">
                            <a:lumMod val="90000"/>
                          </a:schemeClr>
                        </a:solidFill>
                        <a:latin typeface="Calibri" panose="020F0502020204030204" pitchFamily="34" charset="0"/>
                        <a:cs typeface="Calibri" panose="020F0502020204030204" pitchFamily="34" charset="0"/>
                      </a:endParaRPr>
                    </a:p>
                  </a:txBody>
                  <a:tcPr>
                    <a:solidFill>
                      <a:srgbClr val="385B73"/>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give SDFI, Anvenderorganisationer og Registermyndigheder en forståelse for Netcompanys Vision og design af optimeringen af distribution af Geodata. Derudover har SDFI på workshoppen, mulighed for at komme med input til designet, stille spørgsmål til hvordan optimeringerne sikrer, at de udfordringer som ses i dag, bliver løst, og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har sikrer, at Geodata bliver holdt opdateret.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Geodata er afstemt med SDFI</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anvendelse af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Kubernetes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GeoServer</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adskiller sig fra den Nuværende Datafordeler og hvordan dette forbedrer performance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forstår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design overholder deres krav til optimering af distribution af Geodata, og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sikrer en robust og skalerbar løsning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D0180 – Integrationsdesign</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DD130 – Detaljeret design (Geodata)</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MT8: Optimering af distribution af Geodata</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chemeClr val="bg2">
                    <a:lumMod val="90000"/>
                  </a:schemeClr>
                </a:solidFill>
              </a:rPr>
              <a:t>Optimering af distribution af Geodata</a:t>
            </a:r>
          </a:p>
        </p:txBody>
      </p:sp>
      <p:sp>
        <p:nvSpPr>
          <p:cNvPr id="8" name="Rectangle: Rounded Corners 7">
            <a:extLst>
              <a:ext uri="{FF2B5EF4-FFF2-40B4-BE49-F238E27FC236}">
                <a16:creationId xmlns:a16="http://schemas.microsoft.com/office/drawing/2014/main" id="{6F220E18-A133-46B3-A6CB-A48876B70DB3}"/>
              </a:ext>
            </a:extLst>
          </p:cNvPr>
          <p:cNvSpPr/>
          <p:nvPr/>
        </p:nvSpPr>
        <p:spPr>
          <a:xfrm>
            <a:off x="4777592" y="1088623"/>
            <a:ext cx="3362924" cy="1977305"/>
          </a:xfrm>
          <a:prstGeom prst="roundRect">
            <a:avLst/>
          </a:prstGeom>
          <a:solidFill>
            <a:srgbClr val="385B73"/>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bg2">
                    <a:lumMod val="90000"/>
                  </a:schemeClr>
                </a:solidFill>
              </a:rPr>
              <a:t>Arbejdsgruppe ”Geodata”</a:t>
            </a:r>
          </a:p>
        </p:txBody>
      </p:sp>
      <p:grpSp>
        <p:nvGrpSpPr>
          <p:cNvPr id="10" name="Group 9">
            <a:extLst>
              <a:ext uri="{FF2B5EF4-FFF2-40B4-BE49-F238E27FC236}">
                <a16:creationId xmlns:a16="http://schemas.microsoft.com/office/drawing/2014/main" id="{0608D849-FA71-4CA1-B0BE-CBF4B841A429}"/>
              </a:ext>
            </a:extLst>
          </p:cNvPr>
          <p:cNvGrpSpPr/>
          <p:nvPr/>
        </p:nvGrpSpPr>
        <p:grpSpPr>
          <a:xfrm>
            <a:off x="661192" y="1378629"/>
            <a:ext cx="4098496" cy="1235626"/>
            <a:chOff x="661192" y="1378629"/>
            <a:chExt cx="4098496" cy="1235626"/>
          </a:xfrm>
        </p:grpSpPr>
        <p:pic>
          <p:nvPicPr>
            <p:cNvPr id="11" name="Picture 10">
              <a:extLst>
                <a:ext uri="{FF2B5EF4-FFF2-40B4-BE49-F238E27FC236}">
                  <a16:creationId xmlns:a16="http://schemas.microsoft.com/office/drawing/2014/main" id="{4B80E7E2-15E0-4C86-B242-502045BF9902}"/>
                </a:ext>
              </a:extLst>
            </p:cNvPr>
            <p:cNvPicPr>
              <a:picLocks noChangeAspect="1"/>
            </p:cNvPicPr>
            <p:nvPr/>
          </p:nvPicPr>
          <p:blipFill>
            <a:blip r:embed="rId2"/>
            <a:stretch>
              <a:fillRect/>
            </a:stretch>
          </p:blipFill>
          <p:spPr>
            <a:xfrm>
              <a:off x="661192" y="1378629"/>
              <a:ext cx="4098496" cy="1235626"/>
            </a:xfrm>
            <a:prstGeom prst="rect">
              <a:avLst/>
            </a:prstGeom>
          </p:spPr>
        </p:pic>
        <p:sp>
          <p:nvSpPr>
            <p:cNvPr id="15" name="Rectangle: Rounded Corners 14">
              <a:extLst>
                <a:ext uri="{FF2B5EF4-FFF2-40B4-BE49-F238E27FC236}">
                  <a16:creationId xmlns:a16="http://schemas.microsoft.com/office/drawing/2014/main" id="{37BB5534-62D7-4EF8-A528-30CFB8CBAA37}"/>
                </a:ext>
              </a:extLst>
            </p:cNvPr>
            <p:cNvSpPr/>
            <p:nvPr/>
          </p:nvSpPr>
          <p:spPr>
            <a:xfrm>
              <a:off x="2686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046172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4800" dirty="0">
                <a:solidFill>
                  <a:schemeClr val="bg1"/>
                </a:solidFill>
                <a:latin typeface="+mn-lt"/>
              </a:rPr>
              <a:t>Arbejdsgruppen ”Infrastruktur services”</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i="1" dirty="0">
              <a:solidFill>
                <a:schemeClr val="bg1"/>
              </a:solidFill>
              <a:latin typeface="+mn-lt"/>
            </a:endParaRPr>
          </a:p>
        </p:txBody>
      </p:sp>
    </p:spTree>
    <p:extLst>
      <p:ext uri="{BB962C8B-B14F-4D97-AF65-F5344CB8AC3E}">
        <p14:creationId xmlns:p14="http://schemas.microsoft.com/office/powerpoint/2010/main" val="351229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n-lt"/>
              </a:rPr>
              <a:t>Moderniseringsbehov og -tiltag</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endParaRPr lang="da-DK" sz="2800" dirty="0">
              <a:latin typeface="+mn-lt"/>
            </a:endParaRPr>
          </a:p>
        </p:txBody>
      </p:sp>
    </p:spTree>
    <p:extLst>
      <p:ext uri="{BB962C8B-B14F-4D97-AF65-F5344CB8AC3E}">
        <p14:creationId xmlns:p14="http://schemas.microsoft.com/office/powerpoint/2010/main" val="599702151"/>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675278"/>
          </a:xfrm>
        </p:spPr>
        <p:txBody>
          <a:bodyPr/>
          <a:lstStyle/>
          <a:p>
            <a:r>
              <a:rPr lang="da-DK" sz="2800" dirty="0">
                <a:latin typeface="Calibri" panose="020F0502020204030204" pitchFamily="34" charset="0"/>
                <a:cs typeface="Calibri" panose="020F0502020204030204" pitchFamily="34" charset="0"/>
              </a:rPr>
              <a:t>1. Moderniseringstiltag i Arbejdsgruppen ”Infrastruktur services”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50</a:t>
            </a:fld>
            <a:endParaRPr lang="da-DK" dirty="0"/>
          </a:p>
        </p:txBody>
      </p:sp>
      <p:graphicFrame>
        <p:nvGraphicFramePr>
          <p:cNvPr id="8" name="Table 7">
            <a:extLst>
              <a:ext uri="{FF2B5EF4-FFF2-40B4-BE49-F238E27FC236}">
                <a16:creationId xmlns:a16="http://schemas.microsoft.com/office/drawing/2014/main" id="{CE0B86D3-1F72-4AC6-932B-BE3697916D42}"/>
              </a:ext>
            </a:extLst>
          </p:cNvPr>
          <p:cNvGraphicFramePr>
            <a:graphicFrameLocks noGrp="1"/>
          </p:cNvGraphicFramePr>
          <p:nvPr>
            <p:extLst/>
          </p:nvPr>
        </p:nvGraphicFramePr>
        <p:xfrm>
          <a:off x="637584" y="1088623"/>
          <a:ext cx="10882063" cy="2934000"/>
        </p:xfrm>
        <a:graphic>
          <a:graphicData uri="http://schemas.openxmlformats.org/drawingml/2006/table">
            <a:tbl>
              <a:tblPr firstRow="1" firstCol="1" bandRow="1">
                <a:tableStyleId>{5C22544A-7EE6-4342-B048-85BDC9FD1C3A}</a:tableStyleId>
              </a:tblPr>
              <a:tblGrid>
                <a:gridCol w="4373857">
                  <a:extLst>
                    <a:ext uri="{9D8B030D-6E8A-4147-A177-3AD203B41FA5}">
                      <a16:colId xmlns:a16="http://schemas.microsoft.com/office/drawing/2014/main" val="675250857"/>
                    </a:ext>
                  </a:extLst>
                </a:gridCol>
                <a:gridCol w="361567">
                  <a:extLst>
                    <a:ext uri="{9D8B030D-6E8A-4147-A177-3AD203B41FA5}">
                      <a16:colId xmlns:a16="http://schemas.microsoft.com/office/drawing/2014/main" val="3070459596"/>
                    </a:ext>
                  </a:extLst>
                </a:gridCol>
                <a:gridCol w="361567">
                  <a:extLst>
                    <a:ext uri="{9D8B030D-6E8A-4147-A177-3AD203B41FA5}">
                      <a16:colId xmlns:a16="http://schemas.microsoft.com/office/drawing/2014/main" val="3385031584"/>
                    </a:ext>
                  </a:extLst>
                </a:gridCol>
                <a:gridCol w="361567">
                  <a:extLst>
                    <a:ext uri="{9D8B030D-6E8A-4147-A177-3AD203B41FA5}">
                      <a16:colId xmlns:a16="http://schemas.microsoft.com/office/drawing/2014/main" val="979621982"/>
                    </a:ext>
                  </a:extLst>
                </a:gridCol>
                <a:gridCol w="361567">
                  <a:extLst>
                    <a:ext uri="{9D8B030D-6E8A-4147-A177-3AD203B41FA5}">
                      <a16:colId xmlns:a16="http://schemas.microsoft.com/office/drawing/2014/main" val="460806673"/>
                    </a:ext>
                  </a:extLst>
                </a:gridCol>
                <a:gridCol w="361567">
                  <a:extLst>
                    <a:ext uri="{9D8B030D-6E8A-4147-A177-3AD203B41FA5}">
                      <a16:colId xmlns:a16="http://schemas.microsoft.com/office/drawing/2014/main" val="910011925"/>
                    </a:ext>
                  </a:extLst>
                </a:gridCol>
                <a:gridCol w="361567">
                  <a:extLst>
                    <a:ext uri="{9D8B030D-6E8A-4147-A177-3AD203B41FA5}">
                      <a16:colId xmlns:a16="http://schemas.microsoft.com/office/drawing/2014/main" val="2219207213"/>
                    </a:ext>
                  </a:extLst>
                </a:gridCol>
                <a:gridCol w="361567">
                  <a:extLst>
                    <a:ext uri="{9D8B030D-6E8A-4147-A177-3AD203B41FA5}">
                      <a16:colId xmlns:a16="http://schemas.microsoft.com/office/drawing/2014/main" val="3251306983"/>
                    </a:ext>
                  </a:extLst>
                </a:gridCol>
                <a:gridCol w="361567">
                  <a:extLst>
                    <a:ext uri="{9D8B030D-6E8A-4147-A177-3AD203B41FA5}">
                      <a16:colId xmlns:a16="http://schemas.microsoft.com/office/drawing/2014/main" val="2288574143"/>
                    </a:ext>
                  </a:extLst>
                </a:gridCol>
                <a:gridCol w="361567">
                  <a:extLst>
                    <a:ext uri="{9D8B030D-6E8A-4147-A177-3AD203B41FA5}">
                      <a16:colId xmlns:a16="http://schemas.microsoft.com/office/drawing/2014/main" val="2811448885"/>
                    </a:ext>
                  </a:extLst>
                </a:gridCol>
                <a:gridCol w="361567">
                  <a:extLst>
                    <a:ext uri="{9D8B030D-6E8A-4147-A177-3AD203B41FA5}">
                      <a16:colId xmlns:a16="http://schemas.microsoft.com/office/drawing/2014/main" val="4103613236"/>
                    </a:ext>
                  </a:extLst>
                </a:gridCol>
                <a:gridCol w="361567">
                  <a:extLst>
                    <a:ext uri="{9D8B030D-6E8A-4147-A177-3AD203B41FA5}">
                      <a16:colId xmlns:a16="http://schemas.microsoft.com/office/drawing/2014/main" val="2640743531"/>
                    </a:ext>
                  </a:extLst>
                </a:gridCol>
                <a:gridCol w="361567">
                  <a:extLst>
                    <a:ext uri="{9D8B030D-6E8A-4147-A177-3AD203B41FA5}">
                      <a16:colId xmlns:a16="http://schemas.microsoft.com/office/drawing/2014/main" val="2322574239"/>
                    </a:ext>
                  </a:extLst>
                </a:gridCol>
                <a:gridCol w="361567">
                  <a:extLst>
                    <a:ext uri="{9D8B030D-6E8A-4147-A177-3AD203B41FA5}">
                      <a16:colId xmlns:a16="http://schemas.microsoft.com/office/drawing/2014/main" val="2929578606"/>
                    </a:ext>
                  </a:extLst>
                </a:gridCol>
                <a:gridCol w="361567">
                  <a:extLst>
                    <a:ext uri="{9D8B030D-6E8A-4147-A177-3AD203B41FA5}">
                      <a16:colId xmlns:a16="http://schemas.microsoft.com/office/drawing/2014/main" val="823045065"/>
                    </a:ext>
                  </a:extLst>
                </a:gridCol>
                <a:gridCol w="361567">
                  <a:extLst>
                    <a:ext uri="{9D8B030D-6E8A-4147-A177-3AD203B41FA5}">
                      <a16:colId xmlns:a16="http://schemas.microsoft.com/office/drawing/2014/main" val="3330890542"/>
                    </a:ext>
                  </a:extLst>
                </a:gridCol>
                <a:gridCol w="361567">
                  <a:extLst>
                    <a:ext uri="{9D8B030D-6E8A-4147-A177-3AD203B41FA5}">
                      <a16:colId xmlns:a16="http://schemas.microsoft.com/office/drawing/2014/main" val="483532126"/>
                    </a:ext>
                  </a:extLst>
                </a:gridCol>
                <a:gridCol w="361567">
                  <a:extLst>
                    <a:ext uri="{9D8B030D-6E8A-4147-A177-3AD203B41FA5}">
                      <a16:colId xmlns:a16="http://schemas.microsoft.com/office/drawing/2014/main" val="1039806770"/>
                    </a:ext>
                  </a:extLst>
                </a:gridCol>
                <a:gridCol w="361567">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MT6: Stabil og robust </a:t>
                      </a:r>
                      <a:r>
                        <a:rPr lang="da-DK" sz="1050" dirty="0">
                          <a:solidFill>
                            <a:srgbClr val="FFB9B9"/>
                          </a:solidFill>
                          <a:effectLst/>
                          <a:latin typeface="Calibri" panose="020F0502020204030204" pitchFamily="34" charset="0"/>
                          <a:cs typeface="Calibri" panose="020F0502020204030204" pitchFamily="34" charset="0"/>
                        </a:rPr>
                        <a:t>modulær</a:t>
                      </a: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 </a:t>
                      </a:r>
                      <a:r>
                        <a:rPr lang="da-DK" sz="1050" dirty="0">
                          <a:solidFill>
                            <a:srgbClr val="FFB9B9"/>
                          </a:solidFill>
                          <a:effectLst/>
                          <a:latin typeface="Calibri" panose="020F0502020204030204" pitchFamily="34" charset="0"/>
                          <a:cs typeface="Calibri" panose="020F0502020204030204" pitchFamily="34" charset="0"/>
                        </a:rPr>
                        <a:t>IT-arkitektur</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1923230782"/>
                  </a:ext>
                </a:extLst>
              </a:tr>
              <a:tr h="234000">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MT7: Forbedring og effektivisering af sikkerhed</a:t>
                      </a:r>
                      <a:endParaRPr lang="da-DK" sz="1050" dirty="0">
                        <a:solidFill>
                          <a:schemeClr val="accent5">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931511172"/>
                  </a:ext>
                </a:extLst>
              </a:tr>
              <a:tr h="234000">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MT13: Optimering af logning og overvågning</a:t>
                      </a:r>
                      <a:endParaRPr lang="da-DK" sz="1050" dirty="0">
                        <a:solidFill>
                          <a:schemeClr val="accent5">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 </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659040541"/>
                  </a:ext>
                </a:extLst>
              </a:tr>
              <a:tr h="234000">
                <a:tc>
                  <a:txBody>
                    <a:bodyPr/>
                    <a:lstStyle/>
                    <a:p>
                      <a:pPr marL="0" marR="0" lvl="0" indent="0" algn="l" defTabSz="914400" rtl="0" eaLnBrk="1" fontAlgn="auto" latinLnBrk="0" hangingPunct="1">
                        <a:lnSpc>
                          <a:spcPct val="120000"/>
                        </a:lnSpc>
                        <a:spcBef>
                          <a:spcPts val="400"/>
                        </a:spcBef>
                        <a:spcAft>
                          <a:spcPts val="0"/>
                        </a:spcAft>
                        <a:buClrTx/>
                        <a:buSzTx/>
                        <a:buFontTx/>
                        <a:buNone/>
                        <a:tabLst/>
                        <a:defRPr/>
                      </a:pPr>
                      <a:r>
                        <a:rPr lang="da-DK" sz="1050" dirty="0">
                          <a:solidFill>
                            <a:srgbClr val="FFB9B9"/>
                          </a:solidFill>
                          <a:effectLst/>
                          <a:latin typeface="Calibri" panose="020F0502020204030204" pitchFamily="34" charset="0"/>
                          <a:cs typeface="Calibri" panose="020F0502020204030204" pitchFamily="34" charset="0"/>
                        </a:rPr>
                        <a:t>MT14i: Øget automatisering af test og Testmiljøer *</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marL="0" marR="0" lvl="0" indent="0" algn="ctr" defTabSz="914400" rtl="0" eaLnBrk="1" fontAlgn="auto" latinLnBrk="0" hangingPunct="1">
                        <a:lnSpc>
                          <a:spcPct val="120000"/>
                        </a:lnSpc>
                        <a:spcBef>
                          <a:spcPts val="400"/>
                        </a:spcBef>
                        <a:spcAft>
                          <a:spcPts val="0"/>
                        </a:spcAft>
                        <a:buClrTx/>
                        <a:buSzTx/>
                        <a:buFontTx/>
                        <a:buNone/>
                        <a:tabLst/>
                        <a:defRPr/>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408385628"/>
                  </a:ext>
                </a:extLst>
              </a:tr>
            </a:tbl>
          </a:graphicData>
        </a:graphic>
      </p:graphicFrame>
      <p:graphicFrame>
        <p:nvGraphicFramePr>
          <p:cNvPr id="9" name="Table 8">
            <a:extLst>
              <a:ext uri="{FF2B5EF4-FFF2-40B4-BE49-F238E27FC236}">
                <a16:creationId xmlns:a16="http://schemas.microsoft.com/office/drawing/2014/main" id="{7A869105-057F-4D38-8E05-D876449537E0}"/>
              </a:ext>
            </a:extLst>
          </p:cNvPr>
          <p:cNvGraphicFramePr>
            <a:graphicFrameLocks noGrp="1"/>
          </p:cNvGraphicFramePr>
          <p:nvPr>
            <p:extLst>
              <p:ext uri="{D42A27DB-BD31-4B8C-83A1-F6EECF244321}">
                <p14:modId xmlns:p14="http://schemas.microsoft.com/office/powerpoint/2010/main" val="53456404"/>
              </p:ext>
            </p:extLst>
          </p:nvPr>
        </p:nvGraphicFramePr>
        <p:xfrm>
          <a:off x="641472" y="4122005"/>
          <a:ext cx="10878175" cy="1945213"/>
        </p:xfrm>
        <a:graphic>
          <a:graphicData uri="http://schemas.openxmlformats.org/drawingml/2006/table">
            <a:tbl>
              <a:tblPr firstRow="1" firstCol="1" bandRow="1">
                <a:tableStyleId>{5C22544A-7EE6-4342-B048-85BDC9FD1C3A}</a:tableStyleId>
              </a:tblPr>
              <a:tblGrid>
                <a:gridCol w="3495283">
                  <a:extLst>
                    <a:ext uri="{9D8B030D-6E8A-4147-A177-3AD203B41FA5}">
                      <a16:colId xmlns:a16="http://schemas.microsoft.com/office/drawing/2014/main" val="1092225632"/>
                    </a:ext>
                  </a:extLst>
                </a:gridCol>
                <a:gridCol w="2050803">
                  <a:extLst>
                    <a:ext uri="{9D8B030D-6E8A-4147-A177-3AD203B41FA5}">
                      <a16:colId xmlns:a16="http://schemas.microsoft.com/office/drawing/2014/main" val="3390031589"/>
                    </a:ext>
                  </a:extLst>
                </a:gridCol>
                <a:gridCol w="3281286">
                  <a:extLst>
                    <a:ext uri="{9D8B030D-6E8A-4147-A177-3AD203B41FA5}">
                      <a16:colId xmlns:a16="http://schemas.microsoft.com/office/drawing/2014/main" val="6967226"/>
                    </a:ext>
                  </a:extLst>
                </a:gridCol>
                <a:gridCol w="2050803">
                  <a:extLst>
                    <a:ext uri="{9D8B030D-6E8A-4147-A177-3AD203B41FA5}">
                      <a16:colId xmlns:a16="http://schemas.microsoft.com/office/drawing/2014/main" val="1912980128"/>
                    </a:ext>
                  </a:extLst>
                </a:gridCol>
              </a:tblGrid>
              <a:tr h="234000">
                <a:tc gridSpan="4">
                  <a:txBody>
                    <a:bodyPr/>
                    <a:lstStyle/>
                    <a:p>
                      <a:pPr algn="ctr">
                        <a:lnSpc>
                          <a:spcPct val="120000"/>
                        </a:lnSpc>
                        <a:spcBef>
                          <a:spcPts val="400"/>
                        </a:spcBef>
                        <a:spcAft>
                          <a:spcPts val="0"/>
                        </a:spcAft>
                      </a:pPr>
                      <a:r>
                        <a:rPr lang="da-DK" sz="1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Medlemmer af arbejdsgruppen ”Infrastruktur services”</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406985541"/>
                  </a:ext>
                </a:extLst>
              </a:tr>
              <a:tr h="234000">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Medlem</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Organisation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81647390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7319251"/>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3175070546"/>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18667888"/>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1535399455"/>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625857817"/>
                  </a:ext>
                </a:extLst>
              </a:tr>
              <a:tr h="234000">
                <a:tc>
                  <a:txBody>
                    <a:bodyPr/>
                    <a:lstStyle/>
                    <a:p>
                      <a:pPr algn="l">
                        <a:lnSpc>
                          <a:spcPct val="120000"/>
                        </a:lnSpc>
                        <a:spcBef>
                          <a:spcPts val="400"/>
                        </a:spcBef>
                        <a:spcAft>
                          <a:spcPts val="0"/>
                        </a:spcAft>
                      </a:pP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4A2"/>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tc>
                  <a:txBody>
                    <a:bodyPr/>
                    <a:lstStyle/>
                    <a:p>
                      <a:pPr algn="l">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FB4"/>
                    </a:solidFill>
                  </a:tcPr>
                </a:tc>
                <a:extLst>
                  <a:ext uri="{0D108BD9-81ED-4DB2-BD59-A6C34878D82A}">
                    <a16:rowId xmlns:a16="http://schemas.microsoft.com/office/drawing/2014/main" val="2847072901"/>
                  </a:ext>
                </a:extLst>
              </a:tr>
            </a:tbl>
          </a:graphicData>
        </a:graphic>
      </p:graphicFrame>
      <p:sp>
        <p:nvSpPr>
          <p:cNvPr id="7" name="Rectangle: Rounded Corners 9">
            <a:extLst>
              <a:ext uri="{FF2B5EF4-FFF2-40B4-BE49-F238E27FC236}">
                <a16:creationId xmlns:a16="http://schemas.microsoft.com/office/drawing/2014/main" id="{133ACD31-7419-4279-BFC0-02EB59A3E25F}"/>
              </a:ext>
            </a:extLst>
          </p:cNvPr>
          <p:cNvSpPr/>
          <p:nvPr/>
        </p:nvSpPr>
        <p:spPr>
          <a:xfrm>
            <a:off x="927046" y="1088623"/>
            <a:ext cx="3807608"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3840251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MT6 Stabil og robust modulær IT-arkitektur: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51</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1606722712"/>
              </p:ext>
            </p:extLst>
          </p:nvPr>
        </p:nvGraphicFramePr>
        <p:xfrm>
          <a:off x="637585" y="1088624"/>
          <a:ext cx="10896437" cy="4612560"/>
        </p:xfrm>
        <a:graphic>
          <a:graphicData uri="http://schemas.openxmlformats.org/drawingml/2006/table">
            <a:tbl>
              <a:tblPr firstRow="1" firstCol="1" bandRow="1">
                <a:tableStyleId>{5C22544A-7EE6-4342-B048-85BDC9FD1C3A}</a:tableStyleId>
              </a:tblPr>
              <a:tblGrid>
                <a:gridCol w="8874881">
                  <a:extLst>
                    <a:ext uri="{9D8B030D-6E8A-4147-A177-3AD203B41FA5}">
                      <a16:colId xmlns:a16="http://schemas.microsoft.com/office/drawing/2014/main" val="675250857"/>
                    </a:ext>
                  </a:extLst>
                </a:gridCol>
                <a:gridCol w="336926">
                  <a:extLst>
                    <a:ext uri="{9D8B030D-6E8A-4147-A177-3AD203B41FA5}">
                      <a16:colId xmlns:a16="http://schemas.microsoft.com/office/drawing/2014/main" val="3070459596"/>
                    </a:ext>
                  </a:extLst>
                </a:gridCol>
                <a:gridCol w="336926">
                  <a:extLst>
                    <a:ext uri="{9D8B030D-6E8A-4147-A177-3AD203B41FA5}">
                      <a16:colId xmlns:a16="http://schemas.microsoft.com/office/drawing/2014/main" val="979621982"/>
                    </a:ext>
                  </a:extLst>
                </a:gridCol>
                <a:gridCol w="336926">
                  <a:extLst>
                    <a:ext uri="{9D8B030D-6E8A-4147-A177-3AD203B41FA5}">
                      <a16:colId xmlns:a16="http://schemas.microsoft.com/office/drawing/2014/main" val="483532126"/>
                    </a:ext>
                  </a:extLst>
                </a:gridCol>
                <a:gridCol w="336926">
                  <a:extLst>
                    <a:ext uri="{9D8B030D-6E8A-4147-A177-3AD203B41FA5}">
                      <a16:colId xmlns:a16="http://schemas.microsoft.com/office/drawing/2014/main" val="4034322384"/>
                    </a:ext>
                  </a:extLst>
                </a:gridCol>
                <a:gridCol w="336926">
                  <a:extLst>
                    <a:ext uri="{9D8B030D-6E8A-4147-A177-3AD203B41FA5}">
                      <a16:colId xmlns:a16="http://schemas.microsoft.com/office/drawing/2014/main" val="2754972123"/>
                    </a:ext>
                  </a:extLst>
                </a:gridCol>
                <a:gridCol w="336926">
                  <a:extLst>
                    <a:ext uri="{9D8B030D-6E8A-4147-A177-3AD203B41FA5}">
                      <a16:colId xmlns:a16="http://schemas.microsoft.com/office/drawing/2014/main" val="1562136119"/>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MT6: Stabil og robust modulær IT-arkitektur – </a:t>
                      </a:r>
                      <a:r>
                        <a:rPr lang="da-DK" sz="1050" dirty="0" err="1">
                          <a:solidFill>
                            <a:srgbClr val="FFB9B9"/>
                          </a:solidFill>
                          <a:effectLst/>
                          <a:latin typeface="Calibri" panose="020F0502020204030204" pitchFamily="34" charset="0"/>
                          <a:cs typeface="Calibri" panose="020F0502020204030204" pitchFamily="34" charset="0"/>
                        </a:rPr>
                        <a:t>Epics</a:t>
                      </a:r>
                      <a:r>
                        <a:rPr lang="da-DK" sz="1050" dirty="0">
                          <a:solidFill>
                            <a:srgbClr val="FFB9B9"/>
                          </a:solidFill>
                          <a:effectLst/>
                          <a:latin typeface="Calibri" panose="020F0502020204030204" pitchFamily="34" charset="0"/>
                          <a:cs typeface="Calibri" panose="020F0502020204030204" pitchFamily="34" charset="0"/>
                        </a:rPr>
                        <a:t> </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8">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U1</a:t>
                      </a: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Muligt at udvikle og/eller udskifte moduler uafhængigt af andre moduler (hurtigere videreudvikling)</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Modulerne udvikles og implementeres med moderne teknologier, herunder brugen af moderne container- og orkestreringsteknologier og grænsefladerne ønskes velbeskrevet og bl.a. kunne håndtere implementering af et nyt modul, uden at dette påvirker de eksisterende moduler</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4126373421"/>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Baseres på standardprogrammel I det omfang det understøtter Kundens forretningsmæssige behov samt giver den mest optimale økonomiske og teknologiske løsning</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795713806"/>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Det anvendte programmel bør understøtte behovet for lettere adgang til skalering og implementering af tjenester</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196119610"/>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En driftsplatform med høj performance og stabilitet</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78402674"/>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Hurtig og dynamisk tilpasning af kapacitet</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3896999352"/>
                  </a:ext>
                </a:extLst>
              </a:tr>
              <a:tr h="234000">
                <a:tc>
                  <a:txBody>
                    <a:bodyPr/>
                    <a:lstStyle/>
                    <a:p>
                      <a:pPr marL="17145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Skaleres i forhold til både ændringer i anvendelse og datamængder samt ændrede anvendelsesmønstre</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696561490"/>
                  </a:ext>
                </a:extLst>
              </a:tr>
              <a:tr h="72000">
                <a:tc gridSpan="7">
                  <a:txBody>
                    <a:bodyPr/>
                    <a:lstStyle/>
                    <a:p>
                      <a:pPr marL="171450" indent="-171450">
                        <a:spcAft>
                          <a:spcPts val="0"/>
                        </a:spcAft>
                        <a:buFont typeface="Arial" panose="020B0604020202020204" pitchFamily="34" charset="0"/>
                        <a:buChar char="•"/>
                      </a:pPr>
                      <a:endParaRPr lang="da-DK" sz="1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692208962"/>
                  </a:ext>
                </a:extLst>
              </a:tr>
              <a:tr h="234000">
                <a:tc gridSpan="7">
                  <a:txBody>
                    <a:bodyPr/>
                    <a:lstStyle/>
                    <a:p>
                      <a:pPr marL="0" indent="0">
                        <a:spcAft>
                          <a:spcPts val="0"/>
                        </a:spcAft>
                        <a:buFont typeface="Arial" panose="020B0604020202020204" pitchFamily="34" charset="0"/>
                        <a:buNone/>
                      </a:pPr>
                      <a:r>
                        <a:rPr lang="da-DK" sz="1050" dirty="0">
                          <a:solidFill>
                            <a:srgbClr val="FFB9B9"/>
                          </a:solidFill>
                          <a:effectLst/>
                          <a:latin typeface="Calibri" panose="020F0502020204030204" pitchFamily="34" charset="0"/>
                          <a:cs typeface="Calibri" panose="020F0502020204030204" pitchFamily="34" charset="0"/>
                        </a:rPr>
                        <a:t>Workshops</a:t>
                      </a:r>
                      <a:endParaRPr lang="da-DK" sz="1050" b="0" dirty="0">
                        <a:solidFill>
                          <a:srgbClr val="FFB9B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940975812"/>
                  </a:ext>
                </a:extLst>
              </a:tr>
              <a:tr h="234000">
                <a:tc gridSpan="7">
                  <a:txBody>
                    <a:bodyPr/>
                    <a:lstStyle/>
                    <a:p>
                      <a:pPr marL="171450" indent="-171450">
                        <a:spcAft>
                          <a:spcPts val="0"/>
                        </a:spcAft>
                        <a:buFont typeface="Arial" panose="020B0604020202020204" pitchFamily="34" charset="0"/>
                        <a:buChar char="•"/>
                      </a:pPr>
                      <a:r>
                        <a:rPr lang="nn-NO" sz="1050" b="0" dirty="0">
                          <a:effectLst/>
                          <a:latin typeface="Calibri" panose="020F0502020204030204" pitchFamily="34" charset="0"/>
                          <a:ea typeface="Calibri" panose="020F0502020204030204" pitchFamily="34" charset="0"/>
                          <a:cs typeface="Times New Roman" panose="02020603050405020304" pitchFamily="18" charset="0"/>
                        </a:rPr>
                        <a:t>Stabil og robust modulær IT-arkitektur</a:t>
                      </a:r>
                      <a:endParaRPr lang="da-DK"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50B8C1"/>
                    </a:solidFill>
                  </a:tcPr>
                </a:tc>
                <a:extLst>
                  <a:ext uri="{0D108BD9-81ED-4DB2-BD59-A6C34878D82A}">
                    <a16:rowId xmlns:a16="http://schemas.microsoft.com/office/drawing/2014/main" val="2913356164"/>
                  </a:ext>
                </a:extLst>
              </a:tr>
            </a:tbl>
          </a:graphicData>
        </a:graphic>
      </p:graphicFrame>
      <p:grpSp>
        <p:nvGrpSpPr>
          <p:cNvPr id="11" name="Group 10">
            <a:extLst>
              <a:ext uri="{FF2B5EF4-FFF2-40B4-BE49-F238E27FC236}">
                <a16:creationId xmlns:a16="http://schemas.microsoft.com/office/drawing/2014/main" id="{FE4BA68C-FA91-4371-BBF4-C2E8B9E117AC}"/>
              </a:ext>
            </a:extLst>
          </p:cNvPr>
          <p:cNvGrpSpPr/>
          <p:nvPr/>
        </p:nvGrpSpPr>
        <p:grpSpPr>
          <a:xfrm>
            <a:off x="651298" y="1392571"/>
            <a:ext cx="4115226" cy="1214879"/>
            <a:chOff x="651298" y="1392571"/>
            <a:chExt cx="4115226" cy="1214879"/>
          </a:xfrm>
        </p:grpSpPr>
        <p:pic>
          <p:nvPicPr>
            <p:cNvPr id="12" name="Picture 11">
              <a:extLst>
                <a:ext uri="{FF2B5EF4-FFF2-40B4-BE49-F238E27FC236}">
                  <a16:creationId xmlns:a16="http://schemas.microsoft.com/office/drawing/2014/main" id="{FDCF1CC5-0913-43C3-921D-930B864A575F}"/>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3" name="Rectangle: Rounded Corners 12">
              <a:extLst>
                <a:ext uri="{FF2B5EF4-FFF2-40B4-BE49-F238E27FC236}">
                  <a16:creationId xmlns:a16="http://schemas.microsoft.com/office/drawing/2014/main" id="{5DEC8858-21DD-4BCD-A7DC-4FE93E6CAE02}"/>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 name="Rectangle: Rounded Corners 9">
            <a:extLst>
              <a:ext uri="{FF2B5EF4-FFF2-40B4-BE49-F238E27FC236}">
                <a16:creationId xmlns:a16="http://schemas.microsoft.com/office/drawing/2014/main" id="{22757AD3-136A-47A3-BE73-A97429789218}"/>
              </a:ext>
            </a:extLst>
          </p:cNvPr>
          <p:cNvSpPr/>
          <p:nvPr/>
        </p:nvSpPr>
        <p:spPr>
          <a:xfrm>
            <a:off x="4655672" y="1088623"/>
            <a:ext cx="3807608"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3120491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52</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7685053">
                  <a:extLst>
                    <a:ext uri="{9D8B030D-6E8A-4147-A177-3AD203B41FA5}">
                      <a16:colId xmlns:a16="http://schemas.microsoft.com/office/drawing/2014/main" val="1500972182"/>
                    </a:ext>
                  </a:extLst>
                </a:gridCol>
                <a:gridCol w="3239452">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B9B9"/>
                        </a:solidFill>
                        <a:latin typeface="Calibri" panose="020F0502020204030204" pitchFamily="34" charset="0"/>
                        <a:cs typeface="Calibri" panose="020F0502020204030204" pitchFamily="34" charset="0"/>
                      </a:endParaRPr>
                    </a:p>
                    <a:p>
                      <a:pPr algn="ctr"/>
                      <a:r>
                        <a:rPr lang="da-DK" sz="2000" b="0" dirty="0">
                          <a:solidFill>
                            <a:srgbClr val="FFB9B9"/>
                          </a:solidFill>
                          <a:latin typeface="Calibri" panose="020F0502020204030204" pitchFamily="34" charset="0"/>
                          <a:cs typeface="Calibri" panose="020F0502020204030204" pitchFamily="34" charset="0"/>
                        </a:rPr>
                        <a:t>Workshop for:</a:t>
                      </a:r>
                      <a:endParaRPr lang="da-DK" sz="2400" b="0" dirty="0">
                        <a:solidFill>
                          <a:srgbClr val="FFB9B9"/>
                        </a:solidFill>
                        <a:latin typeface="Calibri" panose="020F0502020204030204" pitchFamily="34" charset="0"/>
                        <a:cs typeface="Calibri" panose="020F0502020204030204" pitchFamily="34" charset="0"/>
                      </a:endParaRPr>
                    </a:p>
                  </a:txBody>
                  <a:tcPr>
                    <a:solidFill>
                      <a:srgbClr val="50B8C1"/>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er at præsentere SDFI for den modulære arkitektur. Her beskriver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fordelene ved at gå modulær ift. hvordan den Nuværende Datafordeler er bygget, hvor der pt. opleves lang ”Time-to-Market”. På workshoppen deltager alene SDFI og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da Anvenderorganisationer og Registermyndigheder ikke indblandes i hvordan IT-arkitekturen for den Moderniserede Datafordeler bygges.</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SDFI forstår detaljeret hvordan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kommer til at opbygge den Moderniserede Datafordeler i moduler, og hvilke fordele dette har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SDFI er blevet introduceret for hver enkelt komponent i den modulære IT-arkitektur og er bedre klædt op til at deltage i andre workshop angående specifikke komponenter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Der er udarbejdet en liste af spørgsmål og afklaring ift. specifikke komponenter, så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kan forberede svar til disse afklaringer ifm. workshops der vedrører disse komponenter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O0400 – Teknisk infrastruktur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O0500 – Software arkitektur</a:t>
                      </a: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MT6: Stabil og robust modulær IT-arkitektur</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n-NO" sz="1600" b="1" dirty="0">
                <a:solidFill>
                  <a:srgbClr val="FFB9B9"/>
                </a:solidFill>
              </a:rPr>
              <a:t>Stabil og robust modulær IT-arkitektur</a:t>
            </a:r>
            <a:endParaRPr lang="da-DK" sz="1600" b="1" dirty="0">
              <a:solidFill>
                <a:srgbClr val="FFB9B9"/>
              </a:solidFill>
            </a:endParaRPr>
          </a:p>
        </p:txBody>
      </p:sp>
      <p:grpSp>
        <p:nvGrpSpPr>
          <p:cNvPr id="11" name="Group 10">
            <a:extLst>
              <a:ext uri="{FF2B5EF4-FFF2-40B4-BE49-F238E27FC236}">
                <a16:creationId xmlns:a16="http://schemas.microsoft.com/office/drawing/2014/main" id="{F74EC48B-6931-4C76-A363-F9F13325AF49}"/>
              </a:ext>
            </a:extLst>
          </p:cNvPr>
          <p:cNvGrpSpPr/>
          <p:nvPr/>
        </p:nvGrpSpPr>
        <p:grpSpPr>
          <a:xfrm>
            <a:off x="651298" y="1392571"/>
            <a:ext cx="4115226" cy="1214879"/>
            <a:chOff x="651298" y="1392571"/>
            <a:chExt cx="4115226" cy="1214879"/>
          </a:xfrm>
        </p:grpSpPr>
        <p:pic>
          <p:nvPicPr>
            <p:cNvPr id="15" name="Picture 14">
              <a:extLst>
                <a:ext uri="{FF2B5EF4-FFF2-40B4-BE49-F238E27FC236}">
                  <a16:creationId xmlns:a16="http://schemas.microsoft.com/office/drawing/2014/main" id="{88BF7ECF-834E-4028-8118-9339AF6B02F8}"/>
                </a:ext>
              </a:extLst>
            </p:cNvPr>
            <p:cNvPicPr>
              <a:picLocks noChangeAspect="1"/>
            </p:cNvPicPr>
            <p:nvPr/>
          </p:nvPicPr>
          <p:blipFill>
            <a:blip r:embed="rId2"/>
            <a:stretch>
              <a:fillRect/>
            </a:stretch>
          </p:blipFill>
          <p:spPr>
            <a:xfrm>
              <a:off x="651298" y="1407459"/>
              <a:ext cx="4115226" cy="1199991"/>
            </a:xfrm>
            <a:prstGeom prst="rect">
              <a:avLst/>
            </a:prstGeom>
          </p:spPr>
        </p:pic>
        <p:sp>
          <p:nvSpPr>
            <p:cNvPr id="16" name="Rectangle: Rounded Corners 15">
              <a:extLst>
                <a:ext uri="{FF2B5EF4-FFF2-40B4-BE49-F238E27FC236}">
                  <a16:creationId xmlns:a16="http://schemas.microsoft.com/office/drawing/2014/main" id="{18F2779B-B2BE-46EA-9071-F637F7886955}"/>
                </a:ext>
              </a:extLst>
            </p:cNvPr>
            <p:cNvSpPr/>
            <p:nvPr/>
          </p:nvSpPr>
          <p:spPr>
            <a:xfrm>
              <a:off x="1065402"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Rounded Corners 13">
            <a:extLst>
              <a:ext uri="{FF2B5EF4-FFF2-40B4-BE49-F238E27FC236}">
                <a16:creationId xmlns:a16="http://schemas.microsoft.com/office/drawing/2014/main" id="{3E3A2B73-447F-4066-B672-87AEEE587593}"/>
              </a:ext>
            </a:extLst>
          </p:cNvPr>
          <p:cNvSpPr/>
          <p:nvPr/>
        </p:nvSpPr>
        <p:spPr>
          <a:xfrm>
            <a:off x="4655672" y="1088623"/>
            <a:ext cx="3807608" cy="1977305"/>
          </a:xfrm>
          <a:prstGeom prst="roundRect">
            <a:avLst/>
          </a:prstGeom>
          <a:solidFill>
            <a:srgbClr val="50B8C1"/>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2918588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MT7i Forbedring og effektivisering af sikkerhed: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53</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771963742"/>
              </p:ext>
            </p:extLst>
          </p:nvPr>
        </p:nvGraphicFramePr>
        <p:xfrm>
          <a:off x="637585" y="1085052"/>
          <a:ext cx="10916829" cy="3572100"/>
        </p:xfrm>
        <a:graphic>
          <a:graphicData uri="http://schemas.openxmlformats.org/drawingml/2006/table">
            <a:tbl>
              <a:tblPr firstRow="1" firstCol="1" bandRow="1">
                <a:tableStyleId>{5C22544A-7EE6-4342-B048-85BDC9FD1C3A}</a:tableStyleId>
              </a:tblPr>
              <a:tblGrid>
                <a:gridCol w="9234419">
                  <a:extLst>
                    <a:ext uri="{9D8B030D-6E8A-4147-A177-3AD203B41FA5}">
                      <a16:colId xmlns:a16="http://schemas.microsoft.com/office/drawing/2014/main" val="675250857"/>
                    </a:ext>
                  </a:extLst>
                </a:gridCol>
                <a:gridCol w="336482">
                  <a:extLst>
                    <a:ext uri="{9D8B030D-6E8A-4147-A177-3AD203B41FA5}">
                      <a16:colId xmlns:a16="http://schemas.microsoft.com/office/drawing/2014/main" val="3070459596"/>
                    </a:ext>
                  </a:extLst>
                </a:gridCol>
                <a:gridCol w="336482">
                  <a:extLst>
                    <a:ext uri="{9D8B030D-6E8A-4147-A177-3AD203B41FA5}">
                      <a16:colId xmlns:a16="http://schemas.microsoft.com/office/drawing/2014/main" val="460806673"/>
                    </a:ext>
                  </a:extLst>
                </a:gridCol>
                <a:gridCol w="336482">
                  <a:extLst>
                    <a:ext uri="{9D8B030D-6E8A-4147-A177-3AD203B41FA5}">
                      <a16:colId xmlns:a16="http://schemas.microsoft.com/office/drawing/2014/main" val="3162954318"/>
                    </a:ext>
                  </a:extLst>
                </a:gridCol>
                <a:gridCol w="336482">
                  <a:extLst>
                    <a:ext uri="{9D8B030D-6E8A-4147-A177-3AD203B41FA5}">
                      <a16:colId xmlns:a16="http://schemas.microsoft.com/office/drawing/2014/main" val="3835308273"/>
                    </a:ext>
                  </a:extLst>
                </a:gridCol>
                <a:gridCol w="336482">
                  <a:extLst>
                    <a:ext uri="{9D8B030D-6E8A-4147-A177-3AD203B41FA5}">
                      <a16:colId xmlns:a16="http://schemas.microsoft.com/office/drawing/2014/main" val="483532126"/>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MT7i: Forbedring og effektivisering af sikkerhed – </a:t>
                      </a:r>
                      <a:r>
                        <a:rPr lang="da-DK" sz="1050" dirty="0" err="1">
                          <a:solidFill>
                            <a:schemeClr val="accent5">
                              <a:lumMod val="40000"/>
                              <a:lumOff val="60000"/>
                            </a:schemeClr>
                          </a:solidFill>
                          <a:effectLst/>
                          <a:latin typeface="Calibri" panose="020F0502020204030204" pitchFamily="34" charset="0"/>
                          <a:cs typeface="Calibri" panose="020F0502020204030204" pitchFamily="34" charset="0"/>
                        </a:rPr>
                        <a:t>Epics</a:t>
                      </a: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 </a:t>
                      </a:r>
                      <a:endParaRPr lang="da-DK" sz="1050" dirty="0">
                        <a:solidFill>
                          <a:schemeClr val="accent5">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3">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U2</a:t>
                      </a: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kumimoji="0" lang="da-DK" sz="1050" b="0" i="0" u="none" strike="noStrike" kern="1200" cap="none" spc="0" normalizeH="0" baseline="0" noProof="0">
                          <a:ln>
                            <a:noFill/>
                          </a:ln>
                          <a:solidFill>
                            <a:srgbClr val="252525"/>
                          </a:solidFill>
                          <a:effectLst/>
                          <a:uLnTx/>
                          <a:uFillTx/>
                          <a:latin typeface="Calibri" panose="020F0502020204030204" pitchFamily="34" charset="0"/>
                          <a:ea typeface="+mn-ea"/>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Introduktion af sikkerhed på feltniveau, således at rettigheder til data kan tildeles til den enkelte Anvenderor-</a:t>
                      </a:r>
                      <a:r>
                        <a:rPr lang="da-DK" sz="1050" b="0" dirty="0" err="1">
                          <a:effectLst/>
                          <a:latin typeface="Calibri" panose="020F0502020204030204" pitchFamily="34" charset="0"/>
                          <a:ea typeface="Calibri" panose="020F0502020204030204" pitchFamily="34" charset="0"/>
                          <a:cs typeface="Calibri" panose="020F0502020204030204" pitchFamily="34" charset="0"/>
                        </a:rPr>
                        <a:t>ganisation</a:t>
                      </a:r>
                      <a:r>
                        <a:rPr lang="da-DK" sz="1050" b="0" dirty="0">
                          <a:effectLst/>
                          <a:latin typeface="Calibri" panose="020F0502020204030204" pitchFamily="34" charset="0"/>
                          <a:ea typeface="Calibri" panose="020F0502020204030204" pitchFamily="34" charset="0"/>
                          <a:cs typeface="Calibri" panose="020F0502020204030204" pitchFamily="34" charset="0"/>
                        </a:rPr>
                        <a:t> på feltniveau, iht. præcis de felter der er brug for adgang til og uden at få tildelt adgang til felter, som Anvenderorganisation ikke har brug for, eller ret til, at tilgå.</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1923230782"/>
                  </a:ext>
                </a:extLst>
              </a:tr>
              <a:tr h="234000">
                <a:tc>
                  <a:txBody>
                    <a:bodyPr/>
                    <a:lstStyle/>
                    <a:p>
                      <a:pPr marL="171450" indent="-171450">
                        <a:spcAft>
                          <a:spcPts val="0"/>
                        </a:spcAft>
                        <a:buFont typeface="Arial" panose="020B0604020202020204" pitchFamily="34" charset="0"/>
                        <a:buChar char="•"/>
                      </a:pPr>
                      <a:r>
                        <a:rPr lang="da-DK" sz="1050" b="0" dirty="0">
                          <a:effectLst/>
                          <a:latin typeface="Calibri" panose="020F0502020204030204" pitchFamily="34" charset="0"/>
                          <a:ea typeface="Calibri" panose="020F0502020204030204" pitchFamily="34" charset="0"/>
                          <a:cs typeface="Calibri" panose="020F0502020204030204" pitchFamily="34" charset="0"/>
                        </a:rPr>
                        <a:t>Forenkling og effektivisering af den aktuelle sikkerhedsarkitektur med "sikkerhedszoner". </a:t>
                      </a:r>
                      <a:r>
                        <a:rPr lang="da-DK" sz="1050" b="0" dirty="0" err="1">
                          <a:effectLst/>
                          <a:latin typeface="Calibri" panose="020F0502020204030204" pitchFamily="34" charset="0"/>
                          <a:ea typeface="Calibri" panose="020F0502020204030204" pitchFamily="34" charset="0"/>
                          <a:cs typeface="Calibri" panose="020F0502020204030204" pitchFamily="34" charset="0"/>
                        </a:rPr>
                        <a:t>Netcompany</a:t>
                      </a:r>
                      <a:r>
                        <a:rPr lang="da-DK" sz="1050" b="0" dirty="0">
                          <a:effectLst/>
                          <a:latin typeface="Calibri" panose="020F0502020204030204" pitchFamily="34" charset="0"/>
                          <a:ea typeface="Calibri" panose="020F0502020204030204" pitchFamily="34" charset="0"/>
                          <a:cs typeface="Calibri" panose="020F0502020204030204" pitchFamily="34" charset="0"/>
                        </a:rPr>
                        <a:t> lægger op til at der i den Moderniserede Datafordeler ikke skelnes mellem forskellige sikkerhedszoner, men at </a:t>
                      </a:r>
                      <a:r>
                        <a:rPr lang="da-DK" sz="1050" b="0" dirty="0" err="1">
                          <a:effectLst/>
                          <a:latin typeface="Calibri" panose="020F0502020204030204" pitchFamily="34" charset="0"/>
                          <a:ea typeface="Calibri" panose="020F0502020204030204" pitchFamily="34" charset="0"/>
                          <a:cs typeface="Calibri" panose="020F0502020204030204" pitchFamily="34" charset="0"/>
                        </a:rPr>
                        <a:t>ad-gang</a:t>
                      </a:r>
                      <a:r>
                        <a:rPr lang="da-DK" sz="1050" b="0" dirty="0">
                          <a:effectLst/>
                          <a:latin typeface="Calibri" panose="020F0502020204030204" pitchFamily="34" charset="0"/>
                          <a:ea typeface="Calibri" panose="020F0502020204030204" pitchFamily="34" charset="0"/>
                          <a:cs typeface="Calibri" panose="020F0502020204030204" pitchFamily="34" charset="0"/>
                        </a:rPr>
                        <a:t> til data i stedet tildeles til Anvenderorganisationer på feltniveau som beskrevet ovenfor, og data altid </a:t>
                      </a:r>
                      <a:r>
                        <a:rPr lang="da-DK" sz="1050" b="0" dirty="0" err="1">
                          <a:effectLst/>
                          <a:latin typeface="Calibri" panose="020F0502020204030204" pitchFamily="34" charset="0"/>
                          <a:ea typeface="Calibri" panose="020F0502020204030204" pitchFamily="34" charset="0"/>
                          <a:cs typeface="Calibri" panose="020F0502020204030204" pitchFamily="34" charset="0"/>
                        </a:rPr>
                        <a:t>op-bevares</a:t>
                      </a:r>
                      <a:r>
                        <a:rPr lang="da-DK" sz="1050" b="0" dirty="0">
                          <a:effectLst/>
                          <a:latin typeface="Calibri" panose="020F0502020204030204" pitchFamily="34" charset="0"/>
                          <a:ea typeface="Calibri" panose="020F0502020204030204" pitchFamily="34" charset="0"/>
                          <a:cs typeface="Calibri" panose="020F0502020204030204" pitchFamily="34" charset="0"/>
                        </a:rPr>
                        <a:t> sikkert, uden nogen ”usikker” datazone.</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751285842"/>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6">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Workshop</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6">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Forbedring og effektivisering af sikkerhed</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endParaRPr lang="da-DK"/>
                    </a:p>
                  </a:txBody>
                  <a:tcPr/>
                </a:tc>
                <a:tc hMerge="1">
                  <a:txBody>
                    <a:bodyPr/>
                    <a:lstStyle/>
                    <a:p>
                      <a:endParaRPr lang="da-DK"/>
                    </a:p>
                  </a:txBody>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grpSp>
        <p:nvGrpSpPr>
          <p:cNvPr id="8" name="Group 7">
            <a:extLst>
              <a:ext uri="{FF2B5EF4-FFF2-40B4-BE49-F238E27FC236}">
                <a16:creationId xmlns:a16="http://schemas.microsoft.com/office/drawing/2014/main" id="{0215EB50-8426-44B5-A7F5-120146D3C468}"/>
              </a:ext>
            </a:extLst>
          </p:cNvPr>
          <p:cNvGrpSpPr/>
          <p:nvPr/>
        </p:nvGrpSpPr>
        <p:grpSpPr>
          <a:xfrm>
            <a:off x="646550" y="1345696"/>
            <a:ext cx="4113709" cy="1257155"/>
            <a:chOff x="646550" y="1345696"/>
            <a:chExt cx="4113709" cy="1257155"/>
          </a:xfrm>
        </p:grpSpPr>
        <p:pic>
          <p:nvPicPr>
            <p:cNvPr id="9" name="Picture 8">
              <a:extLst>
                <a:ext uri="{FF2B5EF4-FFF2-40B4-BE49-F238E27FC236}">
                  <a16:creationId xmlns:a16="http://schemas.microsoft.com/office/drawing/2014/main" id="{0CC65F99-046A-49A8-AE72-9F29EAC081AB}"/>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1" name="Rectangle: Rounded Corners 10">
              <a:extLst>
                <a:ext uri="{FF2B5EF4-FFF2-40B4-BE49-F238E27FC236}">
                  <a16:creationId xmlns:a16="http://schemas.microsoft.com/office/drawing/2014/main" id="{004873C9-F4A7-4A13-8EFF-77F1473A8BAA}"/>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 name="Rectangle: Rounded Corners 9">
            <a:extLst>
              <a:ext uri="{FF2B5EF4-FFF2-40B4-BE49-F238E27FC236}">
                <a16:creationId xmlns:a16="http://schemas.microsoft.com/office/drawing/2014/main" id="{E2E565A4-88A8-428B-8CCF-7FD32D802314}"/>
              </a:ext>
            </a:extLst>
          </p:cNvPr>
          <p:cNvSpPr/>
          <p:nvPr/>
        </p:nvSpPr>
        <p:spPr>
          <a:xfrm>
            <a:off x="4655672" y="1088623"/>
            <a:ext cx="3807608"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1578008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54</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924505" cy="5202000"/>
        </p:xfrm>
        <a:graphic>
          <a:graphicData uri="http://schemas.openxmlformats.org/drawingml/2006/table">
            <a:tbl>
              <a:tblPr firstRow="1" bandRow="1">
                <a:tableStyleId>{5C22544A-7EE6-4342-B048-85BDC9FD1C3A}</a:tableStyleId>
              </a:tblPr>
              <a:tblGrid>
                <a:gridCol w="7685053">
                  <a:extLst>
                    <a:ext uri="{9D8B030D-6E8A-4147-A177-3AD203B41FA5}">
                      <a16:colId xmlns:a16="http://schemas.microsoft.com/office/drawing/2014/main" val="1500972182"/>
                    </a:ext>
                  </a:extLst>
                </a:gridCol>
                <a:gridCol w="3239452">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FFB9B9"/>
                        </a:solidFill>
                        <a:latin typeface="Calibri" panose="020F0502020204030204" pitchFamily="34" charset="0"/>
                        <a:cs typeface="Calibri" panose="020F0502020204030204" pitchFamily="34" charset="0"/>
                      </a:endParaRPr>
                    </a:p>
                    <a:p>
                      <a:pPr algn="ctr"/>
                      <a:r>
                        <a:rPr lang="da-DK" sz="2000" b="0" dirty="0">
                          <a:solidFill>
                            <a:srgbClr val="FFB9B9"/>
                          </a:solidFill>
                          <a:latin typeface="Calibri" panose="020F0502020204030204" pitchFamily="34" charset="0"/>
                          <a:cs typeface="Calibri" panose="020F0502020204030204" pitchFamily="34" charset="0"/>
                        </a:rPr>
                        <a:t>Workshop for:</a:t>
                      </a:r>
                      <a:endParaRPr lang="da-DK" sz="2400" b="0" dirty="0">
                        <a:solidFill>
                          <a:srgbClr val="91D5FF"/>
                        </a:solidFill>
                        <a:latin typeface="Calibri" panose="020F0502020204030204" pitchFamily="34" charset="0"/>
                        <a:cs typeface="Calibri" panose="020F0502020204030204" pitchFamily="34" charset="0"/>
                      </a:endParaRPr>
                    </a:p>
                  </a:txBody>
                  <a:tcPr>
                    <a:solidFill>
                      <a:srgbClr val="368F97"/>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Formålet er at give SDFI den nødvendige tryghed omkring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Netcompanys</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erfaring med hvordan GDPR-data varetages sikkert, og hvordan administration af rettigheder og adgang vedligeholdes. Dette er vigtigt, da Datafordeleren indeholder meget data, herunder meget personfølsomme data. Deltagerne på mødet er SDFI og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Output der forventes ifm. denne workshop er: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Designet ift. hvordan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sikrer forbedring og effektivisering af sikkerhed er afstemt med SDFI</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SDFI har godkendt de tiltag som </a:t>
                      </a:r>
                      <a:r>
                        <a:rPr kumimoji="0" lang="da-DK" sz="1400" b="0" i="0" u="none" strike="noStrike" kern="1200" cap="none" spc="0" normalizeH="0" baseline="0" noProof="0" dirty="0" err="1">
                          <a:ln>
                            <a:noFill/>
                          </a:ln>
                          <a:solidFill>
                            <a:schemeClr val="bg1"/>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foreslår for at sikre sikkerhed på den Moderniserede Datafordeler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En liste af ikke-besvarede afklaringer er indsamlet</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O0500 - Software arkitektur</a:t>
                      </a:r>
                    </a:p>
                    <a:p>
                      <a:pPr marL="742950" marR="0" lvl="1" indent="-285750" algn="l" defTabSz="914400" rtl="0" eaLnBrk="1" fontAlgn="auto" latinLnBrk="0" hangingPunct="1">
                        <a:lnSpc>
                          <a:spcPct val="100000"/>
                        </a:lnSpc>
                        <a:spcBef>
                          <a:spcPts val="0"/>
                        </a:spcBef>
                        <a:spcAft>
                          <a:spcPts val="400"/>
                        </a:spcAft>
                        <a:buClrTx/>
                        <a:buSzTx/>
                        <a:buFont typeface="Wingdings" panose="05000000000000000000" pitchFamily="2" charset="2"/>
                        <a:buChar char="§"/>
                        <a:tabLst/>
                        <a:defRPr/>
                      </a:pPr>
                      <a:r>
                        <a:rPr kumimoji="0" lang="da-DK" sz="1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O0210 - Sikkerhedsplan</a:t>
                      </a: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MT7i: Forbedring og effektivisering af sikkerhed</a:t>
            </a:r>
          </a:p>
        </p:txBody>
      </p:sp>
      <p:sp>
        <p:nvSpPr>
          <p:cNvPr id="10" name="Rectangle: Rounded Corners 9">
            <a:extLst>
              <a:ext uri="{FF2B5EF4-FFF2-40B4-BE49-F238E27FC236}">
                <a16:creationId xmlns:a16="http://schemas.microsoft.com/office/drawing/2014/main" id="{12A43D83-C38E-4CA1-83A9-2ACD985AB0FD}"/>
              </a:ext>
            </a:extLst>
          </p:cNvPr>
          <p:cNvSpPr/>
          <p:nvPr/>
        </p:nvSpPr>
        <p:spPr>
          <a:xfrm>
            <a:off x="8543925" y="2008094"/>
            <a:ext cx="2811462" cy="662858"/>
          </a:xfrm>
          <a:prstGeom prst="roundRect">
            <a:avLst/>
          </a:pr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FFB9B9"/>
                </a:solidFill>
              </a:rPr>
              <a:t>Forbedring og effektivisering af sikkerhed</a:t>
            </a:r>
          </a:p>
        </p:txBody>
      </p:sp>
      <p:grpSp>
        <p:nvGrpSpPr>
          <p:cNvPr id="11" name="Group 10">
            <a:extLst>
              <a:ext uri="{FF2B5EF4-FFF2-40B4-BE49-F238E27FC236}">
                <a16:creationId xmlns:a16="http://schemas.microsoft.com/office/drawing/2014/main" id="{0EA0647B-C70B-43D5-9136-D92EB1CB3493}"/>
              </a:ext>
            </a:extLst>
          </p:cNvPr>
          <p:cNvGrpSpPr/>
          <p:nvPr/>
        </p:nvGrpSpPr>
        <p:grpSpPr>
          <a:xfrm>
            <a:off x="646550" y="1345696"/>
            <a:ext cx="4113709" cy="1257155"/>
            <a:chOff x="646550" y="1345696"/>
            <a:chExt cx="4113709" cy="1257155"/>
          </a:xfrm>
        </p:grpSpPr>
        <p:pic>
          <p:nvPicPr>
            <p:cNvPr id="12" name="Picture 11">
              <a:extLst>
                <a:ext uri="{FF2B5EF4-FFF2-40B4-BE49-F238E27FC236}">
                  <a16:creationId xmlns:a16="http://schemas.microsoft.com/office/drawing/2014/main" id="{97AE23F5-0220-4556-ACFE-7E163F409D82}"/>
                </a:ext>
              </a:extLst>
            </p:cNvPr>
            <p:cNvPicPr>
              <a:picLocks noChangeAspect="1"/>
            </p:cNvPicPr>
            <p:nvPr/>
          </p:nvPicPr>
          <p:blipFill>
            <a:blip r:embed="rId2"/>
            <a:stretch>
              <a:fillRect/>
            </a:stretch>
          </p:blipFill>
          <p:spPr>
            <a:xfrm>
              <a:off x="646550" y="1345696"/>
              <a:ext cx="4113709" cy="1257155"/>
            </a:xfrm>
            <a:prstGeom prst="rect">
              <a:avLst/>
            </a:prstGeom>
          </p:spPr>
        </p:pic>
        <p:sp>
          <p:nvSpPr>
            <p:cNvPr id="15" name="Rectangle: Rounded Corners 14">
              <a:extLst>
                <a:ext uri="{FF2B5EF4-FFF2-40B4-BE49-F238E27FC236}">
                  <a16:creationId xmlns:a16="http://schemas.microsoft.com/office/drawing/2014/main" id="{3CA4D711-837A-4490-B848-F018431023B6}"/>
                </a:ext>
              </a:extLst>
            </p:cNvPr>
            <p:cNvSpPr/>
            <p:nvPr/>
          </p:nvSpPr>
          <p:spPr>
            <a:xfrm>
              <a:off x="1817877" y="1392571"/>
              <a:ext cx="897622"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4" name="Rectangle: Rounded Corners 13">
            <a:extLst>
              <a:ext uri="{FF2B5EF4-FFF2-40B4-BE49-F238E27FC236}">
                <a16:creationId xmlns:a16="http://schemas.microsoft.com/office/drawing/2014/main" id="{EA9A071D-3E36-4EF1-A4BB-AC3EF724EE08}"/>
              </a:ext>
            </a:extLst>
          </p:cNvPr>
          <p:cNvSpPr/>
          <p:nvPr/>
        </p:nvSpPr>
        <p:spPr>
          <a:xfrm>
            <a:off x="4655672" y="1088623"/>
            <a:ext cx="3807608" cy="1977305"/>
          </a:xfrm>
          <a:prstGeom prst="roundRect">
            <a:avLst/>
          </a:prstGeom>
          <a:solidFill>
            <a:srgbClr val="368F97"/>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906135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MT13 Optimering af logning og overvågning: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55</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310327716"/>
              </p:ext>
            </p:extLst>
          </p:nvPr>
        </p:nvGraphicFramePr>
        <p:xfrm>
          <a:off x="637584" y="1085052"/>
          <a:ext cx="10926737" cy="3942000"/>
        </p:xfrm>
        <a:graphic>
          <a:graphicData uri="http://schemas.openxmlformats.org/drawingml/2006/table">
            <a:tbl>
              <a:tblPr firstRow="1" firstCol="1" bandRow="1">
                <a:tableStyleId>{5C22544A-7EE6-4342-B048-85BDC9FD1C3A}</a:tableStyleId>
              </a:tblPr>
              <a:tblGrid>
                <a:gridCol w="10206737">
                  <a:extLst>
                    <a:ext uri="{9D8B030D-6E8A-4147-A177-3AD203B41FA5}">
                      <a16:colId xmlns:a16="http://schemas.microsoft.com/office/drawing/2014/main" val="675250857"/>
                    </a:ext>
                  </a:extLst>
                </a:gridCol>
                <a:gridCol w="360000">
                  <a:extLst>
                    <a:ext uri="{9D8B030D-6E8A-4147-A177-3AD203B41FA5}">
                      <a16:colId xmlns:a16="http://schemas.microsoft.com/office/drawing/2014/main" val="3070459596"/>
                    </a:ext>
                  </a:extLst>
                </a:gridCol>
                <a:gridCol w="360000">
                  <a:extLst>
                    <a:ext uri="{9D8B030D-6E8A-4147-A177-3AD203B41FA5}">
                      <a16:colId xmlns:a16="http://schemas.microsoft.com/office/drawing/2014/main" val="460806673"/>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MT13: Optimering af logning og overvågning – </a:t>
                      </a:r>
                      <a:r>
                        <a:rPr lang="da-DK" sz="1050" dirty="0" err="1">
                          <a:solidFill>
                            <a:schemeClr val="accent5">
                              <a:lumMod val="40000"/>
                              <a:lumOff val="60000"/>
                            </a:schemeClr>
                          </a:solidFill>
                          <a:effectLst/>
                          <a:latin typeface="Calibri" panose="020F0502020204030204" pitchFamily="34" charset="0"/>
                          <a:cs typeface="Calibri" panose="020F0502020204030204" pitchFamily="34" charset="0"/>
                        </a:rPr>
                        <a:t>Epics</a:t>
                      </a:r>
                      <a:r>
                        <a:rPr lang="da-DK" sz="1050" dirty="0">
                          <a:solidFill>
                            <a:schemeClr val="accent5">
                              <a:lumMod val="40000"/>
                              <a:lumOff val="60000"/>
                            </a:schemeClr>
                          </a:solidFill>
                          <a:effectLst/>
                          <a:latin typeface="Calibri" panose="020F0502020204030204" pitchFamily="34" charset="0"/>
                          <a:cs typeface="Calibri" panose="020F0502020204030204" pitchFamily="34" charset="0"/>
                        </a:rPr>
                        <a:t> </a:t>
                      </a:r>
                      <a:endParaRPr lang="da-DK" sz="105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6">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2A4456"/>
                    </a:solidFill>
                  </a:tcPr>
                </a:tc>
                <a:extLst>
                  <a:ext uri="{0D108BD9-81ED-4DB2-BD59-A6C34878D82A}">
                    <a16:rowId xmlns:a16="http://schemas.microsoft.com/office/drawing/2014/main" val="3061571729"/>
                  </a:ext>
                </a:extLst>
              </a:tr>
              <a:tr h="234000">
                <a:tc>
                  <a:txBody>
                    <a:bodyPr/>
                    <a:lstStyle/>
                    <a:p>
                      <a:pPr marL="171450" indent="-171450">
                        <a:spcAft>
                          <a:spcPts val="0"/>
                        </a:spcAft>
                        <a:buFont typeface="Arial" panose="020B0604020202020204" pitchFamily="34" charset="0"/>
                        <a:buChar char="•"/>
                      </a:pPr>
                      <a:r>
                        <a:rPr lang="da-DK" sz="1100">
                          <a:effectLst/>
                          <a:latin typeface="Calibri" panose="020F0502020204030204" pitchFamily="34" charset="0"/>
                          <a:ea typeface="Calibri" panose="020F0502020204030204" pitchFamily="34" charset="0"/>
                          <a:cs typeface="Times New Roman" panose="02020603050405020304" pitchFamily="18" charset="0"/>
                        </a:rPr>
                        <a:t>Optimering af logning, til understøttelse af følgende forretningsmæssige behov:</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923230782"/>
                  </a:ext>
                </a:extLst>
              </a:tr>
              <a:tr h="234000">
                <a:tc>
                  <a:txBody>
                    <a:bodyPr/>
                    <a:lstStyle/>
                    <a:p>
                      <a:pPr marL="361950" lvl="1" indent="-171450">
                        <a:spcAft>
                          <a:spcPts val="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Driftsovervågning, </a:t>
                      </a:r>
                      <a:r>
                        <a:rPr lang="da-DK" sz="1100" dirty="0" err="1">
                          <a:effectLst/>
                          <a:latin typeface="Calibri" panose="020F0502020204030204" pitchFamily="34" charset="0"/>
                          <a:ea typeface="Calibri" panose="020F0502020204030204" pitchFamily="34" charset="0"/>
                          <a:cs typeface="Times New Roman" panose="02020603050405020304" pitchFamily="18" charset="0"/>
                        </a:rPr>
                        <a:t>dashboards</a:t>
                      </a:r>
                      <a:r>
                        <a:rPr lang="da-DK" sz="1100" dirty="0">
                          <a:effectLst/>
                          <a:latin typeface="Calibri" panose="020F0502020204030204" pitchFamily="34" charset="0"/>
                          <a:ea typeface="Calibri" panose="020F0502020204030204" pitchFamily="34" charset="0"/>
                          <a:cs typeface="Times New Roman" panose="02020603050405020304" pitchFamily="18" charset="0"/>
                        </a:rPr>
                        <a:t> samt fejlfinding</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751285842"/>
                  </a:ext>
                </a:extLst>
              </a:tr>
              <a:tr h="234000">
                <a:tc>
                  <a:txBody>
                    <a:bodyPr/>
                    <a:lstStyle/>
                    <a:p>
                      <a:pPr marL="361950" lvl="1" indent="-171450">
                        <a:spcAft>
                          <a:spcPts val="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Forbrugstal, herunder fakturering</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003010427"/>
                  </a:ext>
                </a:extLst>
              </a:tr>
              <a:tr h="234000">
                <a:tc>
                  <a:txBody>
                    <a:bodyPr/>
                    <a:lstStyle/>
                    <a:p>
                      <a:pPr marL="361950" lvl="1" indent="-171450">
                        <a:spcAft>
                          <a:spcPts val="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Forretningsudvikling</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600277332"/>
                  </a:ext>
                </a:extLst>
              </a:tr>
              <a:tr h="234000">
                <a:tc>
                  <a:txBody>
                    <a:bodyPr/>
                    <a:lstStyle/>
                    <a:p>
                      <a:pPr marL="361950" lvl="1" indent="-171450">
                        <a:spcAft>
                          <a:spcPts val="0"/>
                        </a:spcAft>
                        <a:buFont typeface="Courier New" panose="02070309020205020404" pitchFamily="49" charset="0"/>
                        <a:buChar char="o"/>
                      </a:pPr>
                      <a:r>
                        <a:rPr lang="da-DK" sz="1100" dirty="0">
                          <a:effectLst/>
                          <a:latin typeface="Calibri" panose="020F0502020204030204" pitchFamily="34" charset="0"/>
                          <a:ea typeface="Calibri" panose="020F0502020204030204" pitchFamily="34" charset="0"/>
                          <a:cs typeface="Times New Roman" panose="02020603050405020304" pitchFamily="18" charset="0"/>
                        </a:rPr>
                        <a:t>Automatiske detaljerede rapporter</a:t>
                      </a:r>
                    </a:p>
                  </a:txBody>
                  <a:tcPr marL="68580" marR="68580" marT="0" marB="0">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292975890"/>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3">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Workshop</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3">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Optimering af logning og overvågning</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grpSp>
        <p:nvGrpSpPr>
          <p:cNvPr id="9" name="Group 8">
            <a:extLst>
              <a:ext uri="{FF2B5EF4-FFF2-40B4-BE49-F238E27FC236}">
                <a16:creationId xmlns:a16="http://schemas.microsoft.com/office/drawing/2014/main" id="{500C6CF2-9A17-4A2D-B7D1-8C8817C9EBEF}"/>
              </a:ext>
            </a:extLst>
          </p:cNvPr>
          <p:cNvGrpSpPr/>
          <p:nvPr/>
        </p:nvGrpSpPr>
        <p:grpSpPr>
          <a:xfrm>
            <a:off x="661191" y="1378629"/>
            <a:ext cx="4098498" cy="1235626"/>
            <a:chOff x="661191" y="1378629"/>
            <a:chExt cx="4098498" cy="1235626"/>
          </a:xfrm>
        </p:grpSpPr>
        <p:pic>
          <p:nvPicPr>
            <p:cNvPr id="10" name="Picture 9">
              <a:extLst>
                <a:ext uri="{FF2B5EF4-FFF2-40B4-BE49-F238E27FC236}">
                  <a16:creationId xmlns:a16="http://schemas.microsoft.com/office/drawing/2014/main" id="{B47F5E00-C4D2-491E-8445-D11E81C6381D}"/>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1" name="Rectangle: Rounded Corners 10">
              <a:extLst>
                <a:ext uri="{FF2B5EF4-FFF2-40B4-BE49-F238E27FC236}">
                  <a16:creationId xmlns:a16="http://schemas.microsoft.com/office/drawing/2014/main" id="{56C800E8-2E34-4C18-96F8-A03F263D3DFB}"/>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2" name="Rectangle: Rounded Corners 11">
            <a:extLst>
              <a:ext uri="{FF2B5EF4-FFF2-40B4-BE49-F238E27FC236}">
                <a16:creationId xmlns:a16="http://schemas.microsoft.com/office/drawing/2014/main" id="{8E598240-9402-42E9-83B0-9466350E7AA5}"/>
              </a:ext>
            </a:extLst>
          </p:cNvPr>
          <p:cNvSpPr/>
          <p:nvPr/>
        </p:nvSpPr>
        <p:spPr>
          <a:xfrm>
            <a:off x="4655672" y="1088623"/>
            <a:ext cx="3807608"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3103589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56</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885005" cy="5202000"/>
        </p:xfrm>
        <a:graphic>
          <a:graphicData uri="http://schemas.openxmlformats.org/drawingml/2006/table">
            <a:tbl>
              <a:tblPr firstRow="1" bandRow="1">
                <a:tableStyleId>{5C22544A-7EE6-4342-B048-85BDC9FD1C3A}</a:tableStyleId>
              </a:tblPr>
              <a:tblGrid>
                <a:gridCol w="7657266">
                  <a:extLst>
                    <a:ext uri="{9D8B030D-6E8A-4147-A177-3AD203B41FA5}">
                      <a16:colId xmlns:a16="http://schemas.microsoft.com/office/drawing/2014/main" val="1500972182"/>
                    </a:ext>
                  </a:extLst>
                </a:gridCol>
                <a:gridCol w="3227739">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1D5FF"/>
                        </a:solidFill>
                        <a:latin typeface="Calibri" panose="020F0502020204030204" pitchFamily="34" charset="0"/>
                        <a:cs typeface="Calibri" panose="020F0502020204030204" pitchFamily="34" charset="0"/>
                      </a:endParaRPr>
                    </a:p>
                    <a:p>
                      <a:pPr algn="ctr"/>
                      <a:r>
                        <a:rPr lang="da-DK" sz="2000" b="0" dirty="0">
                          <a:solidFill>
                            <a:srgbClr val="FFB9B9"/>
                          </a:solidFill>
                          <a:latin typeface="Calibri" panose="020F0502020204030204" pitchFamily="34" charset="0"/>
                          <a:cs typeface="Calibri" panose="020F0502020204030204" pitchFamily="34" charset="0"/>
                        </a:rPr>
                        <a:t>Workshop for:</a:t>
                      </a:r>
                      <a:endParaRPr lang="da-DK" sz="2400" b="0" dirty="0">
                        <a:solidFill>
                          <a:srgbClr val="FFB9B9"/>
                        </a:solidFill>
                        <a:latin typeface="Calibri" panose="020F0502020204030204" pitchFamily="34" charset="0"/>
                        <a:cs typeface="Calibri" panose="020F0502020204030204" pitchFamily="34" charset="0"/>
                      </a:endParaRPr>
                    </a:p>
                  </a:txBody>
                  <a:tcPr>
                    <a:solidFill>
                      <a:srgbClr val="2A4456"/>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med denne workshop er, at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Netcompanys</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præsenterer design for hvordan logning og overvågning fungerer i den Moderniserede Datafordeler, og få færdiggjort et afstemt design af denne logning og overvågning, som stemmer overens med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SDFIs</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forventninger. Både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indgår i nærværende workshop, da designet og forventningsafstemning af logning og overvågning er en vigtig del af den Moderniserede Datafordeler. Det er også vigtigt for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gøre det let for Registermyndighederne at få indblik i deres eget Register, og hvordan det anvendes på Datafordeleren. Den optimerede logning sikrer, at det er muligt for Registermyndigheder at få denne information, og workshoppen er derfor ligeledes relevant for Registermyndigheder.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er på nuværende tidspunkt ansvarlig for vedligeholdelse af flere af Grunddataprogrammets registre, hvilket giver en stor værdi for SDFI, da det er simpelt at inkludere en eller flere af disse i workshoppen, samt repræsentationer fra de styrelser, som er ansvarlige for disse registre.</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logning og overvågning fungerer i den Moderniserede Datafordeler er afstemt imellem SDFI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endPar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Registermyndigheder får adgang til logs er afstemt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Designet for hvordan overvågning spiller sammen med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SDFIs</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eksisterende overvågning og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Jira</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da-DK" sz="12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setup</a:t>
                      </a: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er afklaret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Afklaringer indsamlet under Afklaringsfasen er besvaret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O0500 – Software arkitektur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D0160 – Brugergrænsefladedesign </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DD130 – Detaljeret design (Log og Overvågning)</a:t>
                      </a:r>
                      <a:endParaRPr kumimoji="0" lang="da-DK" sz="11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MT13: Optimering af logning og overvågning</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FFB9B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FFB9B9"/>
                </a:solidFill>
              </a:rPr>
              <a:t>Optimering af logning og overvågning</a:t>
            </a:r>
          </a:p>
        </p:txBody>
      </p:sp>
      <p:grpSp>
        <p:nvGrpSpPr>
          <p:cNvPr id="8" name="Group 7">
            <a:extLst>
              <a:ext uri="{FF2B5EF4-FFF2-40B4-BE49-F238E27FC236}">
                <a16:creationId xmlns:a16="http://schemas.microsoft.com/office/drawing/2014/main" id="{C8742F5E-B675-4E17-9173-CB25FDAD6D72}"/>
              </a:ext>
            </a:extLst>
          </p:cNvPr>
          <p:cNvGrpSpPr/>
          <p:nvPr/>
        </p:nvGrpSpPr>
        <p:grpSpPr>
          <a:xfrm>
            <a:off x="661191" y="1378629"/>
            <a:ext cx="4098498" cy="1235626"/>
            <a:chOff x="661191" y="1378629"/>
            <a:chExt cx="4098498" cy="1235626"/>
          </a:xfrm>
        </p:grpSpPr>
        <p:pic>
          <p:nvPicPr>
            <p:cNvPr id="10" name="Picture 9">
              <a:extLst>
                <a:ext uri="{FF2B5EF4-FFF2-40B4-BE49-F238E27FC236}">
                  <a16:creationId xmlns:a16="http://schemas.microsoft.com/office/drawing/2014/main" id="{16A3C87B-C36E-4859-850F-8C8C28443BAE}"/>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5" name="Rectangle: Rounded Corners 14">
              <a:extLst>
                <a:ext uri="{FF2B5EF4-FFF2-40B4-BE49-F238E27FC236}">
                  <a16:creationId xmlns:a16="http://schemas.microsoft.com/office/drawing/2014/main" id="{41493E26-E363-4671-95F6-60D1142B45E2}"/>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6" name="Rectangle: Rounded Corners 15">
            <a:extLst>
              <a:ext uri="{FF2B5EF4-FFF2-40B4-BE49-F238E27FC236}">
                <a16:creationId xmlns:a16="http://schemas.microsoft.com/office/drawing/2014/main" id="{B6E2BB4D-7600-4592-A23B-451D0E632890}"/>
              </a:ext>
            </a:extLst>
          </p:cNvPr>
          <p:cNvSpPr/>
          <p:nvPr/>
        </p:nvSpPr>
        <p:spPr>
          <a:xfrm>
            <a:off x="4655672" y="1088623"/>
            <a:ext cx="3807608"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3622605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2. MT14i Øget automatisering af test og Testmiljøer: </a:t>
            </a:r>
            <a:r>
              <a:rPr lang="da-DK" sz="2800" dirty="0" err="1">
                <a:latin typeface="Calibri" panose="020F0502020204030204" pitchFamily="34" charset="0"/>
                <a:cs typeface="Calibri" panose="020F0502020204030204" pitchFamily="34" charset="0"/>
              </a:rPr>
              <a:t>Epics</a:t>
            </a:r>
            <a:r>
              <a:rPr lang="da-DK" sz="2800" dirty="0">
                <a:latin typeface="Calibri" panose="020F0502020204030204" pitchFamily="34" charset="0"/>
                <a:cs typeface="Calibri" panose="020F0502020204030204" pitchFamily="34" charset="0"/>
              </a:rPr>
              <a:t> og workshops</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57</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ext uri="{D42A27DB-BD31-4B8C-83A1-F6EECF244321}">
                <p14:modId xmlns:p14="http://schemas.microsoft.com/office/powerpoint/2010/main" val="2931780496"/>
              </p:ext>
            </p:extLst>
          </p:nvPr>
        </p:nvGraphicFramePr>
        <p:xfrm>
          <a:off x="637585" y="1085052"/>
          <a:ext cx="10930527" cy="3942000"/>
        </p:xfrm>
        <a:graphic>
          <a:graphicData uri="http://schemas.openxmlformats.org/drawingml/2006/table">
            <a:tbl>
              <a:tblPr firstRow="1" firstCol="1" bandRow="1">
                <a:tableStyleId>{5C22544A-7EE6-4342-B048-85BDC9FD1C3A}</a:tableStyleId>
              </a:tblPr>
              <a:tblGrid>
                <a:gridCol w="10142101">
                  <a:extLst>
                    <a:ext uri="{9D8B030D-6E8A-4147-A177-3AD203B41FA5}">
                      <a16:colId xmlns:a16="http://schemas.microsoft.com/office/drawing/2014/main" val="675250857"/>
                    </a:ext>
                  </a:extLst>
                </a:gridCol>
                <a:gridCol w="394213">
                  <a:extLst>
                    <a:ext uri="{9D8B030D-6E8A-4147-A177-3AD203B41FA5}">
                      <a16:colId xmlns:a16="http://schemas.microsoft.com/office/drawing/2014/main" val="3070459596"/>
                    </a:ext>
                  </a:extLst>
                </a:gridCol>
                <a:gridCol w="394213">
                  <a:extLst>
                    <a:ext uri="{9D8B030D-6E8A-4147-A177-3AD203B41FA5}">
                      <a16:colId xmlns:a16="http://schemas.microsoft.com/office/drawing/2014/main" val="483532126"/>
                    </a:ext>
                  </a:extLst>
                </a:gridCol>
              </a:tblGrid>
              <a:tr h="1998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Udviklingsleverance</a:t>
                      </a:r>
                    </a:p>
                  </a:txBody>
                  <a:tcPr marL="50508" marR="50508" marT="0" marB="0" vert="vert" anchor="ctr">
                    <a:solidFill>
                      <a:schemeClr val="tx1">
                        <a:lumMod val="10000"/>
                        <a:lumOff val="9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MT14i: Øget automatisering af test og Testmiljøer * - </a:t>
                      </a:r>
                      <a:r>
                        <a:rPr lang="da-DK" sz="1050" dirty="0" err="1">
                          <a:solidFill>
                            <a:srgbClr val="FFB9B9"/>
                          </a:solidFill>
                          <a:effectLst/>
                          <a:latin typeface="Calibri" panose="020F0502020204030204" pitchFamily="34" charset="0"/>
                          <a:cs typeface="Calibri" panose="020F0502020204030204" pitchFamily="34" charset="0"/>
                        </a:rPr>
                        <a:t>Epics</a:t>
                      </a:r>
                      <a:r>
                        <a:rPr lang="da-DK" sz="1050" dirty="0">
                          <a:solidFill>
                            <a:srgbClr val="FFB9B9"/>
                          </a:solidFill>
                          <a:effectLst/>
                          <a:latin typeface="Calibri" panose="020F0502020204030204" pitchFamily="34" charset="0"/>
                          <a:cs typeface="Calibri" panose="020F0502020204030204" pitchFamily="34" charset="0"/>
                        </a:rPr>
                        <a:t> </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rowSpan="6">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U4</a:t>
                      </a:r>
                    </a:p>
                  </a:txBody>
                  <a:tcPr marL="50508" marR="50508" marT="0" marB="0" anchor="ctr">
                    <a:solidFill>
                      <a:srgbClr val="2A4456"/>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p>
                  </a:txBody>
                  <a:tcPr marL="50508" marR="50508" marT="0" marB="0" anchor="ctr">
                    <a:solidFill>
                      <a:srgbClr val="2A4456"/>
                    </a:solidFill>
                  </a:tcPr>
                </a:tc>
                <a:extLst>
                  <a:ext uri="{0D108BD9-81ED-4DB2-BD59-A6C34878D82A}">
                    <a16:rowId xmlns:a16="http://schemas.microsoft.com/office/drawing/2014/main" val="3061571729"/>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Automatisere regresionstest</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292975890"/>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Understøtte det agile samarbejde samt hyppige releases</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3053729484"/>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Understøtte fyldestgørende testrapportering, således at </a:t>
                      </a:r>
                      <a:r>
                        <a:rPr lang="da-DK" sz="1100" b="0" dirty="0" err="1">
                          <a:effectLst/>
                          <a:latin typeface="Calibri" panose="020F0502020204030204" pitchFamily="34" charset="0"/>
                          <a:ea typeface="Calibri" panose="020F0502020204030204" pitchFamily="34" charset="0"/>
                          <a:cs typeface="Times New Roman" panose="02020603050405020304" pitchFamily="18" charset="0"/>
                        </a:rPr>
                        <a:t>Datafordelermyndigheden</a:t>
                      </a:r>
                      <a:r>
                        <a:rPr lang="da-DK" sz="1100" b="0" dirty="0">
                          <a:effectLst/>
                          <a:latin typeface="Calibri" panose="020F0502020204030204" pitchFamily="34" charset="0"/>
                          <a:ea typeface="Calibri" panose="020F0502020204030204" pitchFamily="34" charset="0"/>
                          <a:cs typeface="Times New Roman" panose="02020603050405020304" pitchFamily="18" charset="0"/>
                        </a:rPr>
                        <a:t> kan træffe beslutning om idriftsættelse af releases</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633209675"/>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Give indsigt i konfigurationen og skabe gennemsigtighed i hvordan der testes</a:t>
                      </a:r>
                    </a:p>
                  </a:txBody>
                  <a:tcPr marL="68580" marR="68580" marT="0" marB="0" anchor="ctr">
                    <a:solidFill>
                      <a:schemeClr val="accent1">
                        <a:lumMod val="50000"/>
                      </a:schemeClr>
                    </a:solidFill>
                  </a:tcPr>
                </a:tc>
                <a:tc vMerge="1">
                  <a:txBody>
                    <a:bodyPr/>
                    <a:lstStyle/>
                    <a:p>
                      <a:endParaRPr lang="da-DK"/>
                    </a:p>
                  </a:txBody>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2588311289"/>
                  </a:ext>
                </a:extLst>
              </a:tr>
              <a:tr h="234000">
                <a:tc>
                  <a:txBody>
                    <a:bodyPr/>
                    <a:lstStyle/>
                    <a:p>
                      <a:pPr marL="171450" lvl="0" indent="-171450">
                        <a:spcAft>
                          <a:spcPts val="0"/>
                        </a:spcAft>
                        <a:buFont typeface="Arial" panose="020B0604020202020204" pitchFamily="34" charset="0"/>
                        <a:buChar char="•"/>
                      </a:pPr>
                      <a:r>
                        <a:rPr lang="da-DK" sz="1100" b="0" dirty="0">
                          <a:effectLst/>
                          <a:latin typeface="Calibri" panose="020F0502020204030204" pitchFamily="34" charset="0"/>
                          <a:ea typeface="Calibri" panose="020F0502020204030204" pitchFamily="34" charset="0"/>
                          <a:cs typeface="Times New Roman" panose="02020603050405020304" pitchFamily="18" charset="0"/>
                        </a:rPr>
                        <a:t>Kunne integrere mod egne testværktøjer, således at testresultater automatisk kan tilgås</a:t>
                      </a:r>
                    </a:p>
                  </a:txBody>
                  <a:tcPr marL="68580" marR="68580" marT="0" marB="0" anchor="ctr">
                    <a:solidFill>
                      <a:schemeClr val="accent1">
                        <a:lumMod val="50000"/>
                      </a:schemeClr>
                    </a:solidFill>
                  </a:tcPr>
                </a:tc>
                <a:tc vMerge="1">
                  <a:txBody>
                    <a:bodyPr/>
                    <a:lstStyle/>
                    <a:p>
                      <a:pPr algn="ctr">
                        <a:lnSpc>
                          <a:spcPct val="120000"/>
                        </a:lnSpc>
                        <a:spcBef>
                          <a:spcPts val="400"/>
                        </a:spcBef>
                        <a:spcAft>
                          <a:spcPts val="0"/>
                        </a:spcAft>
                      </a:pP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a:txBody>
                    <a:bodyPr/>
                    <a:lstStyle/>
                    <a:p>
                      <a:pPr algn="ctr">
                        <a:lnSpc>
                          <a:spcPct val="120000"/>
                        </a:lnSpc>
                        <a:spcBef>
                          <a:spcPts val="400"/>
                        </a:spcBef>
                        <a:spcAft>
                          <a:spcPts val="0"/>
                        </a:spcAft>
                      </a:pPr>
                      <a:r>
                        <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2A4456"/>
                    </a:solidFill>
                  </a:tcPr>
                </a:tc>
                <a:extLst>
                  <a:ext uri="{0D108BD9-81ED-4DB2-BD59-A6C34878D82A}">
                    <a16:rowId xmlns:a16="http://schemas.microsoft.com/office/drawing/2014/main" val="1034867060"/>
                  </a:ext>
                </a:extLst>
              </a:tr>
              <a:tr h="72000">
                <a:tc>
                  <a:txBody>
                    <a:bodyPr/>
                    <a:lstStyle/>
                    <a:p>
                      <a:pPr>
                        <a:lnSpc>
                          <a:spcPct val="120000"/>
                        </a:lnSpc>
                        <a:spcBef>
                          <a:spcPts val="400"/>
                        </a:spcBef>
                        <a:spcAft>
                          <a:spcPts val="0"/>
                        </a:spcAft>
                      </a:pPr>
                      <a:endParaRPr lang="da-DK" sz="100" dirty="0">
                        <a:solidFill>
                          <a:schemeClr val="accent1">
                            <a:lumMod val="40000"/>
                            <a:lumOff val="60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tc>
                  <a:txBody>
                    <a:bodyPr/>
                    <a:lstStyle/>
                    <a:p>
                      <a:pPr algn="ctr">
                        <a:lnSpc>
                          <a:spcPct val="120000"/>
                        </a:lnSpc>
                        <a:spcBef>
                          <a:spcPts val="400"/>
                        </a:spcBef>
                        <a:spcAft>
                          <a:spcPts val="0"/>
                        </a:spcAft>
                      </a:pPr>
                      <a:endParaRPr lang="da-DK" sz="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0508" marR="50508" marT="0" marB="0" anchor="ctr">
                    <a:solidFill>
                      <a:srgbClr val="FFFFFF"/>
                    </a:solidFill>
                  </a:tcPr>
                </a:tc>
                <a:extLst>
                  <a:ext uri="{0D108BD9-81ED-4DB2-BD59-A6C34878D82A}">
                    <a16:rowId xmlns:a16="http://schemas.microsoft.com/office/drawing/2014/main" val="2696561490"/>
                  </a:ext>
                </a:extLst>
              </a:tr>
              <a:tr h="234000">
                <a:tc gridSpan="3">
                  <a:txBody>
                    <a:bodyPr/>
                    <a:lstStyle/>
                    <a:p>
                      <a:pPr>
                        <a:lnSpc>
                          <a:spcPct val="120000"/>
                        </a:lnSpc>
                        <a:spcBef>
                          <a:spcPts val="400"/>
                        </a:spcBef>
                        <a:spcAft>
                          <a:spcPts val="0"/>
                        </a:spcAft>
                      </a:pPr>
                      <a:r>
                        <a:rPr lang="da-DK" sz="1050" dirty="0">
                          <a:solidFill>
                            <a:srgbClr val="FFB9B9"/>
                          </a:solidFill>
                          <a:effectLst/>
                          <a:latin typeface="Calibri" panose="020F0502020204030204" pitchFamily="34" charset="0"/>
                          <a:cs typeface="Calibri" panose="020F0502020204030204" pitchFamily="34" charset="0"/>
                        </a:rPr>
                        <a:t>Workshop(s)</a:t>
                      </a:r>
                      <a:endParaRPr lang="da-DK" sz="1050" dirty="0">
                        <a:solidFill>
                          <a:srgbClr val="FFB9B9"/>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621784383"/>
                  </a:ext>
                </a:extLst>
              </a:tr>
              <a:tr h="234000">
                <a:tc gridSpan="3">
                  <a:txBody>
                    <a:bodyPr/>
                    <a:lstStyle/>
                    <a:p>
                      <a:pPr marL="171450" indent="-171450">
                        <a:lnSpc>
                          <a:spcPct val="120000"/>
                        </a:lnSpc>
                        <a:spcBef>
                          <a:spcPts val="400"/>
                        </a:spcBef>
                        <a:spcAft>
                          <a:spcPts val="0"/>
                        </a:spcAft>
                        <a:buFont typeface="Arial" panose="020B0604020202020204" pitchFamily="34" charset="0"/>
                        <a:buChar char="•"/>
                      </a:pPr>
                      <a:r>
                        <a:rPr lang="da-DK" sz="105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Workshop for Øget automatisering af test og testmiljøer</a:t>
                      </a:r>
                    </a:p>
                  </a:txBody>
                  <a:tcPr marL="50508" marR="50508" marT="0" marB="0" anchor="ctr">
                    <a:solidFill>
                      <a:schemeClr val="accent1">
                        <a:lumMod val="50000"/>
                      </a:schemeClr>
                    </a:solidFill>
                  </a:tcPr>
                </a:tc>
                <a:tc hMerge="1">
                  <a:txBody>
                    <a:bodyPr/>
                    <a:lstStyle/>
                    <a:p>
                      <a:pPr algn="ctr">
                        <a:lnSpc>
                          <a:spcPct val="120000"/>
                        </a:lnSpc>
                        <a:spcBef>
                          <a:spcPts val="400"/>
                        </a:spcBef>
                        <a:spcAft>
                          <a:spcPts val="0"/>
                        </a:spcAft>
                      </a:pPr>
                      <a:endParaRPr lang="da-DK" sz="105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tc hMerge="1">
                  <a:txBody>
                    <a:bodyPr/>
                    <a:lstStyle/>
                    <a:p>
                      <a:pPr algn="ctr">
                        <a:lnSpc>
                          <a:spcPct val="120000"/>
                        </a:lnSpc>
                        <a:spcBef>
                          <a:spcPts val="400"/>
                        </a:spcBef>
                        <a:spcAft>
                          <a:spcPts val="0"/>
                        </a:spcAft>
                      </a:pP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368F97"/>
                    </a:solidFill>
                  </a:tcPr>
                </a:tc>
                <a:extLst>
                  <a:ext uri="{0D108BD9-81ED-4DB2-BD59-A6C34878D82A}">
                    <a16:rowId xmlns:a16="http://schemas.microsoft.com/office/drawing/2014/main" val="2232686200"/>
                  </a:ext>
                </a:extLst>
              </a:tr>
            </a:tbl>
          </a:graphicData>
        </a:graphic>
      </p:graphicFrame>
      <p:grpSp>
        <p:nvGrpSpPr>
          <p:cNvPr id="7" name="Group 6">
            <a:extLst>
              <a:ext uri="{FF2B5EF4-FFF2-40B4-BE49-F238E27FC236}">
                <a16:creationId xmlns:a16="http://schemas.microsoft.com/office/drawing/2014/main" id="{F4511E99-23E8-4E60-9996-3BBDC7CAF507}"/>
              </a:ext>
            </a:extLst>
          </p:cNvPr>
          <p:cNvGrpSpPr/>
          <p:nvPr/>
        </p:nvGrpSpPr>
        <p:grpSpPr>
          <a:xfrm>
            <a:off x="661191" y="1378629"/>
            <a:ext cx="4098498" cy="1235626"/>
            <a:chOff x="661191" y="1378629"/>
            <a:chExt cx="4098498" cy="1235626"/>
          </a:xfrm>
        </p:grpSpPr>
        <p:pic>
          <p:nvPicPr>
            <p:cNvPr id="9" name="Picture 8">
              <a:extLst>
                <a:ext uri="{FF2B5EF4-FFF2-40B4-BE49-F238E27FC236}">
                  <a16:creationId xmlns:a16="http://schemas.microsoft.com/office/drawing/2014/main" id="{D948FF81-5BDF-4BED-BE07-EBA4CD58E38D}"/>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0" name="Rectangle: Rounded Corners 9">
              <a:extLst>
                <a:ext uri="{FF2B5EF4-FFF2-40B4-BE49-F238E27FC236}">
                  <a16:creationId xmlns:a16="http://schemas.microsoft.com/office/drawing/2014/main" id="{12F6B29C-092A-4AA2-93FF-D4AB71FBCA55}"/>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TextBox 10">
            <a:extLst>
              <a:ext uri="{FF2B5EF4-FFF2-40B4-BE49-F238E27FC236}">
                <a16:creationId xmlns:a16="http://schemas.microsoft.com/office/drawing/2014/main" id="{589140A3-8BE1-4BBF-873B-DFAA6A681B29}"/>
              </a:ext>
            </a:extLst>
          </p:cNvPr>
          <p:cNvSpPr txBox="1"/>
          <p:nvPr/>
        </p:nvSpPr>
        <p:spPr>
          <a:xfrm>
            <a:off x="580433" y="6387374"/>
            <a:ext cx="4320000" cy="230832"/>
          </a:xfrm>
          <a:prstGeom prst="rect">
            <a:avLst/>
          </a:prstGeom>
          <a:noFill/>
        </p:spPr>
        <p:txBody>
          <a:bodyPr wrap="square" rtlCol="0">
            <a:spAutoFit/>
          </a:bodyPr>
          <a:lstStyle/>
          <a:p>
            <a:r>
              <a:rPr lang="da-DK" sz="900" dirty="0">
                <a:latin typeface="Calibri" panose="020F0502020204030204" pitchFamily="34" charset="0"/>
                <a:cs typeface="Calibri" panose="020F0502020204030204" pitchFamily="34" charset="0"/>
              </a:rPr>
              <a:t>* Moderniseringstiltaget for interne interessenter</a:t>
            </a:r>
          </a:p>
        </p:txBody>
      </p:sp>
      <p:sp>
        <p:nvSpPr>
          <p:cNvPr id="12" name="Rectangle: Rounded Corners 11">
            <a:extLst>
              <a:ext uri="{FF2B5EF4-FFF2-40B4-BE49-F238E27FC236}">
                <a16:creationId xmlns:a16="http://schemas.microsoft.com/office/drawing/2014/main" id="{43914FB1-80AA-4D1A-9F21-0EE207A6D717}"/>
              </a:ext>
            </a:extLst>
          </p:cNvPr>
          <p:cNvSpPr/>
          <p:nvPr/>
        </p:nvSpPr>
        <p:spPr>
          <a:xfrm>
            <a:off x="4655672" y="1088623"/>
            <a:ext cx="3807608"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2447063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58</a:t>
            </a:fld>
            <a:endParaRPr lang="da-DK" dirty="0"/>
          </a:p>
        </p:txBody>
      </p:sp>
      <p:graphicFrame>
        <p:nvGraphicFramePr>
          <p:cNvPr id="9" name="Table 8">
            <a:extLst>
              <a:ext uri="{FF2B5EF4-FFF2-40B4-BE49-F238E27FC236}">
                <a16:creationId xmlns:a16="http://schemas.microsoft.com/office/drawing/2014/main" id="{7429C2BD-260E-4BB1-A9CE-0FB8196B84C4}"/>
              </a:ext>
            </a:extLst>
          </p:cNvPr>
          <p:cNvGraphicFramePr>
            <a:graphicFrameLocks noGrp="1"/>
          </p:cNvGraphicFramePr>
          <p:nvPr>
            <p:extLst/>
          </p:nvPr>
        </p:nvGraphicFramePr>
        <p:xfrm>
          <a:off x="643607" y="1087018"/>
          <a:ext cx="10885005" cy="5202000"/>
        </p:xfrm>
        <a:graphic>
          <a:graphicData uri="http://schemas.openxmlformats.org/drawingml/2006/table">
            <a:tbl>
              <a:tblPr firstRow="1" bandRow="1">
                <a:tableStyleId>{5C22544A-7EE6-4342-B048-85BDC9FD1C3A}</a:tableStyleId>
              </a:tblPr>
              <a:tblGrid>
                <a:gridCol w="7657266">
                  <a:extLst>
                    <a:ext uri="{9D8B030D-6E8A-4147-A177-3AD203B41FA5}">
                      <a16:colId xmlns:a16="http://schemas.microsoft.com/office/drawing/2014/main" val="1500972182"/>
                    </a:ext>
                  </a:extLst>
                </a:gridCol>
                <a:gridCol w="3227739">
                  <a:extLst>
                    <a:ext uri="{9D8B030D-6E8A-4147-A177-3AD203B41FA5}">
                      <a16:colId xmlns:a16="http://schemas.microsoft.com/office/drawing/2014/main" val="3011015391"/>
                    </a:ext>
                  </a:extLst>
                </a:gridCol>
              </a:tblGrid>
              <a:tr h="1998000">
                <a:tc>
                  <a:txBody>
                    <a:bodyPr/>
                    <a:lstStyle/>
                    <a:p>
                      <a:endParaRPr lang="da-DK" dirty="0">
                        <a:solidFill>
                          <a:schemeClr val="bg1"/>
                        </a:solidFill>
                      </a:endParaRPr>
                    </a:p>
                  </a:txBody>
                  <a:tcPr>
                    <a:solidFill>
                      <a:srgbClr val="004875"/>
                    </a:solidFill>
                  </a:tcPr>
                </a:tc>
                <a:tc>
                  <a:txBody>
                    <a:bodyPr/>
                    <a:lstStyle/>
                    <a:p>
                      <a:pPr algn="ctr"/>
                      <a:endParaRPr lang="da-DK" sz="2000" b="0" dirty="0">
                        <a:solidFill>
                          <a:srgbClr val="91D5FF"/>
                        </a:solidFill>
                        <a:latin typeface="Calibri" panose="020F0502020204030204" pitchFamily="34" charset="0"/>
                        <a:cs typeface="Calibri" panose="020F0502020204030204" pitchFamily="34" charset="0"/>
                      </a:endParaRPr>
                    </a:p>
                    <a:p>
                      <a:pPr algn="ctr"/>
                      <a:r>
                        <a:rPr lang="da-DK" sz="2000" b="0" dirty="0">
                          <a:solidFill>
                            <a:srgbClr val="FFB9B9"/>
                          </a:solidFill>
                          <a:latin typeface="Calibri" panose="020F0502020204030204" pitchFamily="34" charset="0"/>
                          <a:cs typeface="Calibri" panose="020F0502020204030204" pitchFamily="34" charset="0"/>
                        </a:rPr>
                        <a:t>Workshop for:</a:t>
                      </a:r>
                      <a:endParaRPr lang="da-DK" sz="2400" b="0" dirty="0">
                        <a:solidFill>
                          <a:srgbClr val="FFB9B9"/>
                        </a:solidFill>
                        <a:latin typeface="Calibri" panose="020F0502020204030204" pitchFamily="34" charset="0"/>
                        <a:cs typeface="Calibri" panose="020F0502020204030204" pitchFamily="34" charset="0"/>
                      </a:endParaRPr>
                    </a:p>
                  </a:txBody>
                  <a:tcPr>
                    <a:solidFill>
                      <a:srgbClr val="2A4456"/>
                    </a:solidFill>
                  </a:tcPr>
                </a:tc>
                <a:extLst>
                  <a:ext uri="{0D108BD9-81ED-4DB2-BD59-A6C34878D82A}">
                    <a16:rowId xmlns:a16="http://schemas.microsoft.com/office/drawing/2014/main" val="1340368543"/>
                  </a:ext>
                </a:extLst>
              </a:tr>
              <a:tr h="3204000">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Formålet med denne workshop er at redegøre for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forbedrer de automatiserede test i samarbejde med SDFI. Det er vigtigt at SDFI er involveret i workshoppen ift. samarbejdet med at få afklaret behovet for test. Afklaringerne er både ift. hvilke regressionstest, som defineres af SDFI, og hvordan SDFI ønsker at afvikle disse regressionstests løbende uden direkte at skulle kontakte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Output der forventes ifm. denne workshop er:</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SDFI har fået klarhed over hvordan </a:t>
                      </a:r>
                      <a:r>
                        <a:rPr kumimoji="0" lang="da-DK"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Netcompany</a:t>
                      </a: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kommer til at imødekomme SDFI krav om øget fokus på test og Testmiljø opsætning</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En liste af regressionstest er blevet defineret, med mulighed for at tilføje til denne liste efterfølgende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Afklaringer indsamlet under Afklaringsfasen er blevet besvaret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O0300 – Vedligeholdelsesguide</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O0310 – Release management</a:t>
                      </a:r>
                    </a:p>
                    <a:p>
                      <a:pPr marL="44926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T0100 – Test strategi</a:t>
                      </a:r>
                      <a:endParaRPr kumimoji="0" lang="da-DK" sz="12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txBody>
                  <a:tcPr>
                    <a:solidFill>
                      <a:srgbClr val="004875"/>
                    </a:solidFill>
                  </a:tcPr>
                </a:tc>
                <a:tc hMerge="1">
                  <a:txBody>
                    <a:bodyPr/>
                    <a:lstStyle/>
                    <a:p>
                      <a:endParaRPr lang="da-DK" dirty="0">
                        <a:solidFill>
                          <a:schemeClr val="bg1"/>
                        </a:solidFill>
                      </a:endParaRPr>
                    </a:p>
                  </a:txBody>
                  <a:tcPr>
                    <a:solidFill>
                      <a:srgbClr val="004875"/>
                    </a:solidFill>
                  </a:tcPr>
                </a:tc>
                <a:extLst>
                  <a:ext uri="{0D108BD9-81ED-4DB2-BD59-A6C34878D82A}">
                    <a16:rowId xmlns:a16="http://schemas.microsoft.com/office/drawing/2014/main" val="2035498546"/>
                  </a:ext>
                </a:extLst>
              </a:tr>
            </a:tbl>
          </a:graphicData>
        </a:graphic>
      </p:graphicFrame>
      <p:sp>
        <p:nvSpPr>
          <p:cNvPr id="13" name="Titel 1">
            <a:extLst>
              <a:ext uri="{FF2B5EF4-FFF2-40B4-BE49-F238E27FC236}">
                <a16:creationId xmlns:a16="http://schemas.microsoft.com/office/drawing/2014/main" id="{5B672F2F-8E6E-4EA9-89A4-E3E0846ED46F}"/>
              </a:ext>
            </a:extLst>
          </p:cNvPr>
          <p:cNvSpPr>
            <a:spLocks noGrp="1"/>
          </p:cNvSpPr>
          <p:nvPr>
            <p:ph type="title"/>
          </p:nvPr>
        </p:nvSpPr>
        <p:spPr>
          <a:xfrm>
            <a:off x="643607" y="341283"/>
            <a:ext cx="10983593" cy="747340"/>
          </a:xfrm>
        </p:spPr>
        <p:txBody>
          <a:bodyPr/>
          <a:lstStyle/>
          <a:p>
            <a:r>
              <a:rPr lang="da-DK" sz="2800" dirty="0">
                <a:latin typeface="Calibri" panose="020F0502020204030204" pitchFamily="34" charset="0"/>
                <a:cs typeface="Calibri" panose="020F0502020204030204" pitchFamily="34" charset="0"/>
              </a:rPr>
              <a:t>3. Workshop til MT14i: Øget automatisering af test og Testmiljøer</a:t>
            </a:r>
          </a:p>
        </p:txBody>
      </p:sp>
      <p:sp>
        <p:nvSpPr>
          <p:cNvPr id="12" name="Rectangle: Rounded Corners 11">
            <a:extLst>
              <a:ext uri="{FF2B5EF4-FFF2-40B4-BE49-F238E27FC236}">
                <a16:creationId xmlns:a16="http://schemas.microsoft.com/office/drawing/2014/main" id="{1E4ABB89-6DEA-4155-A072-A32815E4BC42}"/>
              </a:ext>
            </a:extLst>
          </p:cNvPr>
          <p:cNvSpPr/>
          <p:nvPr/>
        </p:nvSpPr>
        <p:spPr>
          <a:xfrm>
            <a:off x="8543925" y="2008094"/>
            <a:ext cx="2811462" cy="662858"/>
          </a:xfrm>
          <a:prstGeom prst="roundRect">
            <a:avLst/>
          </a:prstGeom>
          <a:noFill/>
          <a:ln w="25400">
            <a:solidFill>
              <a:srgbClr val="FFB9B9"/>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a-DK" sz="1600" b="1" dirty="0">
                <a:solidFill>
                  <a:srgbClr val="FFB9B9"/>
                </a:solidFill>
              </a:rPr>
              <a:t>Øget automatisering af test og Testmiljøer</a:t>
            </a:r>
          </a:p>
        </p:txBody>
      </p:sp>
      <p:grpSp>
        <p:nvGrpSpPr>
          <p:cNvPr id="8" name="Group 7">
            <a:extLst>
              <a:ext uri="{FF2B5EF4-FFF2-40B4-BE49-F238E27FC236}">
                <a16:creationId xmlns:a16="http://schemas.microsoft.com/office/drawing/2014/main" id="{C8742F5E-B675-4E17-9173-CB25FDAD6D72}"/>
              </a:ext>
            </a:extLst>
          </p:cNvPr>
          <p:cNvGrpSpPr/>
          <p:nvPr/>
        </p:nvGrpSpPr>
        <p:grpSpPr>
          <a:xfrm>
            <a:off x="661191" y="1378629"/>
            <a:ext cx="4098498" cy="1235626"/>
            <a:chOff x="661191" y="1378629"/>
            <a:chExt cx="4098498" cy="1235626"/>
          </a:xfrm>
        </p:grpSpPr>
        <p:pic>
          <p:nvPicPr>
            <p:cNvPr id="10" name="Picture 9">
              <a:extLst>
                <a:ext uri="{FF2B5EF4-FFF2-40B4-BE49-F238E27FC236}">
                  <a16:creationId xmlns:a16="http://schemas.microsoft.com/office/drawing/2014/main" id="{16A3C87B-C36E-4859-850F-8C8C28443BAE}"/>
                </a:ext>
              </a:extLst>
            </p:cNvPr>
            <p:cNvPicPr>
              <a:picLocks noChangeAspect="1"/>
            </p:cNvPicPr>
            <p:nvPr/>
          </p:nvPicPr>
          <p:blipFill>
            <a:blip r:embed="rId2"/>
            <a:stretch>
              <a:fillRect/>
            </a:stretch>
          </p:blipFill>
          <p:spPr>
            <a:xfrm>
              <a:off x="661191" y="1378629"/>
              <a:ext cx="4098498" cy="1235626"/>
            </a:xfrm>
            <a:prstGeom prst="rect">
              <a:avLst/>
            </a:prstGeom>
          </p:spPr>
        </p:pic>
        <p:sp>
          <p:nvSpPr>
            <p:cNvPr id="15" name="Rectangle: Rounded Corners 14">
              <a:extLst>
                <a:ext uri="{FF2B5EF4-FFF2-40B4-BE49-F238E27FC236}">
                  <a16:creationId xmlns:a16="http://schemas.microsoft.com/office/drawing/2014/main" id="{41493E26-E363-4671-95F6-60D1142B45E2}"/>
                </a:ext>
              </a:extLst>
            </p:cNvPr>
            <p:cNvSpPr/>
            <p:nvPr/>
          </p:nvSpPr>
          <p:spPr>
            <a:xfrm>
              <a:off x="3448050" y="1392571"/>
              <a:ext cx="752475" cy="119999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1" name="Rectangle: Rounded Corners 10">
            <a:extLst>
              <a:ext uri="{FF2B5EF4-FFF2-40B4-BE49-F238E27FC236}">
                <a16:creationId xmlns:a16="http://schemas.microsoft.com/office/drawing/2014/main" id="{C9F898D9-BA62-4637-A483-CAC250308C03}"/>
              </a:ext>
            </a:extLst>
          </p:cNvPr>
          <p:cNvSpPr/>
          <p:nvPr/>
        </p:nvSpPr>
        <p:spPr>
          <a:xfrm>
            <a:off x="4655672" y="1088623"/>
            <a:ext cx="3807608" cy="1977305"/>
          </a:xfrm>
          <a:prstGeom prst="roundRect">
            <a:avLst/>
          </a:prstGeom>
          <a:solidFill>
            <a:srgbClr val="2A4456"/>
          </a:solidFill>
          <a:ln w="25400">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rgbClr val="FFB9B9"/>
                </a:solidFill>
              </a:rPr>
              <a:t>Arbejdsgruppe ”Infrastruktur services”</a:t>
            </a:r>
          </a:p>
        </p:txBody>
      </p:sp>
    </p:spTree>
    <p:extLst>
      <p:ext uri="{BB962C8B-B14F-4D97-AF65-F5344CB8AC3E}">
        <p14:creationId xmlns:p14="http://schemas.microsoft.com/office/powerpoint/2010/main" val="4285351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6341-66A8-48B1-BF7C-88BDD61FB1C7}"/>
              </a:ext>
            </a:extLst>
          </p:cNvPr>
          <p:cNvSpPr>
            <a:spLocks noGrp="1"/>
          </p:cNvSpPr>
          <p:nvPr>
            <p:ph type="title"/>
          </p:nvPr>
        </p:nvSpPr>
        <p:spPr>
          <a:xfrm>
            <a:off x="4506070" y="370681"/>
            <a:ext cx="7688926" cy="891382"/>
          </a:xfrm>
        </p:spPr>
        <p:txBody>
          <a:bodyPr/>
          <a:lstStyle/>
          <a:p>
            <a:pPr marL="1074738" indent="-1074738">
              <a:tabLst>
                <a:tab pos="1074738" algn="l"/>
              </a:tabLst>
            </a:pPr>
            <a:r>
              <a:rPr lang="da-DK" sz="3200" dirty="0">
                <a:latin typeface="Calibri" panose="020F0502020204030204" pitchFamily="34" charset="0"/>
                <a:cs typeface="Calibri" panose="020F0502020204030204" pitchFamily="34" charset="0"/>
              </a:rPr>
              <a:t>De 17 moderniseringsbehov fra Kontrakten</a:t>
            </a:r>
          </a:p>
        </p:txBody>
      </p:sp>
      <p:sp>
        <p:nvSpPr>
          <p:cNvPr id="3" name="Text Placeholder 2">
            <a:extLst>
              <a:ext uri="{FF2B5EF4-FFF2-40B4-BE49-F238E27FC236}">
                <a16:creationId xmlns:a16="http://schemas.microsoft.com/office/drawing/2014/main" id="{D2C56AE4-18B7-497F-AC10-4038355FB5F5}"/>
              </a:ext>
            </a:extLst>
          </p:cNvPr>
          <p:cNvSpPr>
            <a:spLocks noGrp="1"/>
          </p:cNvSpPr>
          <p:nvPr>
            <p:ph type="body" sz="quarter" idx="19"/>
          </p:nvPr>
        </p:nvSpPr>
        <p:spPr>
          <a:xfrm>
            <a:off x="4506071" y="1262063"/>
            <a:ext cx="7688925" cy="5154779"/>
          </a:xfrm>
        </p:spPr>
        <p:txBody>
          <a:bodyPr/>
          <a:lstStyle/>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	Etablering af den Moderniserede Datafordeler i en modulær it-arkitektur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MB2:	Udvidet understøttelse af versionering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MB3:	Etablering af funktionalitet ved brug af standardprogrammel</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MB4:	Øget brug af dynamisk skalering af kapacitet til drift</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MB5:	Øget automatisering af Testmiljøer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MB6:	Øget brug af automatiseret test</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MB7:	Optimering af hændelser samt hændelsesgenerering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MB8:	Optimering af logning og overvågning via logning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MB9:	Optimering af distribution af geodata</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MB10:	Optimering af indlæsning af data</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MB11:	Optimering af forespørgsels- og udstillingsværktøjer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MB12:	Optimering af understøttelse af udstilling af data i nær realtid</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MB13:	Etablering af automatisering af konfigurering af tjenester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MB14:	Optimering af filudtræk</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MB15:	Optimering af funktionalitet til selvbetjening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MB16:	Optimering af understøttelse af kopiregistre</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MB17:	Optimering af håndtering af metadata</a:t>
            </a:r>
          </a:p>
        </p:txBody>
      </p:sp>
      <p:sp>
        <p:nvSpPr>
          <p:cNvPr id="4" name="Slide Number Placeholder 3">
            <a:extLst>
              <a:ext uri="{FF2B5EF4-FFF2-40B4-BE49-F238E27FC236}">
                <a16:creationId xmlns:a16="http://schemas.microsoft.com/office/drawing/2014/main" id="{C3FF9C96-29A0-4EB0-BED7-C25A236780A3}"/>
              </a:ext>
            </a:extLst>
          </p:cNvPr>
          <p:cNvSpPr>
            <a:spLocks noGrp="1"/>
          </p:cNvSpPr>
          <p:nvPr>
            <p:ph type="sldNum" sz="quarter" idx="17"/>
          </p:nvPr>
        </p:nvSpPr>
        <p:spPr/>
        <p:txBody>
          <a:bodyPr/>
          <a:lstStyle/>
          <a:p>
            <a:fld id="{C775A5DD-FF4A-C640-9697-BCFBBB042A9E}" type="slidenum">
              <a:rPr lang="da-DK" smtClean="0"/>
              <a:pPr/>
              <a:t>6</a:t>
            </a:fld>
            <a:endParaRPr lang="da-DK" dirty="0"/>
          </a:p>
        </p:txBody>
      </p:sp>
      <p:pic>
        <p:nvPicPr>
          <p:cNvPr id="6" name="Picture 5">
            <a:extLst>
              <a:ext uri="{FF2B5EF4-FFF2-40B4-BE49-F238E27FC236}">
                <a16:creationId xmlns:a16="http://schemas.microsoft.com/office/drawing/2014/main" id="{CB7FE736-A0FF-4458-9405-D808A14B77CF}"/>
              </a:ext>
            </a:extLst>
          </p:cNvPr>
          <p:cNvPicPr>
            <a:picLocks noChangeAspect="1"/>
          </p:cNvPicPr>
          <p:nvPr/>
        </p:nvPicPr>
        <p:blipFill>
          <a:blip r:embed="rId2"/>
          <a:stretch>
            <a:fillRect/>
          </a:stretch>
        </p:blipFill>
        <p:spPr>
          <a:xfrm>
            <a:off x="2996" y="0"/>
            <a:ext cx="3876190" cy="6847619"/>
          </a:xfrm>
          <a:prstGeom prst="rect">
            <a:avLst/>
          </a:prstGeom>
        </p:spPr>
      </p:pic>
    </p:spTree>
    <p:extLst>
      <p:ext uri="{BB962C8B-B14F-4D97-AF65-F5344CB8AC3E}">
        <p14:creationId xmlns:p14="http://schemas.microsoft.com/office/powerpoint/2010/main" val="411548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4D7777-190C-423D-A313-ED0E859E4A5A}"/>
              </a:ext>
            </a:extLst>
          </p:cNvPr>
          <p:cNvPicPr>
            <a:picLocks noChangeAspect="1"/>
          </p:cNvPicPr>
          <p:nvPr/>
        </p:nvPicPr>
        <p:blipFill>
          <a:blip r:embed="rId2"/>
          <a:stretch>
            <a:fillRect/>
          </a:stretch>
        </p:blipFill>
        <p:spPr>
          <a:xfrm>
            <a:off x="9322905" y="428"/>
            <a:ext cx="2866667" cy="6857143"/>
          </a:xfrm>
          <a:prstGeom prst="rect">
            <a:avLst/>
          </a:prstGeom>
        </p:spPr>
      </p:pic>
      <p:sp>
        <p:nvSpPr>
          <p:cNvPr id="3" name="Text Placeholder 2">
            <a:extLst>
              <a:ext uri="{FF2B5EF4-FFF2-40B4-BE49-F238E27FC236}">
                <a16:creationId xmlns:a16="http://schemas.microsoft.com/office/drawing/2014/main" id="{D2C56AE4-18B7-497F-AC10-4038355FB5F5}"/>
              </a:ext>
            </a:extLst>
          </p:cNvPr>
          <p:cNvSpPr>
            <a:spLocks noGrp="1"/>
          </p:cNvSpPr>
          <p:nvPr>
            <p:ph type="body" sz="quarter" idx="19"/>
          </p:nvPr>
        </p:nvSpPr>
        <p:spPr>
          <a:xfrm>
            <a:off x="639919" y="1905876"/>
            <a:ext cx="7688925" cy="5154779"/>
          </a:xfrm>
        </p:spPr>
        <p:txBody>
          <a:bodyPr/>
          <a:lstStyle/>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	Moderne REST-Tjenester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MT2:	Moderne Hændelser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MT3:	Optimering af funktionalitet til selvbetjening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MT4:	Øget brugervenlighed for Dokumentation</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MT5:	Nutidsdatabase med aktuelle data</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MT6:	Stabil og robust modulær IT-arkitektur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MT7:	Forbedring og effektivisering af sikkerhed</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MT8:	Optimering af distribution af geodata</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MT9:	Optimering af løbende indlæsning af data</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MT10:	Optimering af totalindlæsning og datamodelændringer</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MT11:	Moderne Filudtræk</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MT12:	Understøttelse af kopiregistre</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MT13:	Optimering af logning og overvågning</a:t>
            </a:r>
          </a:p>
          <a:p>
            <a:pPr marL="0" indent="0">
              <a:lnSpc>
                <a:spcPct val="110000"/>
              </a:lnSpc>
              <a:spcBef>
                <a:spcPts val="0"/>
              </a:spcBef>
              <a:buNone/>
              <a:tabLst>
                <a:tab pos="714375" algn="l"/>
              </a:tabLst>
            </a:pPr>
            <a:r>
              <a:rPr lang="da-DK" sz="1800" dirty="0">
                <a:latin typeface="Calibri" panose="020F0502020204030204" pitchFamily="34" charset="0"/>
                <a:cs typeface="Calibri" panose="020F0502020204030204" pitchFamily="34" charset="0"/>
              </a:rPr>
              <a:t>MT14:	Øget automatisering af test og Testmiljøer</a:t>
            </a:r>
          </a:p>
        </p:txBody>
      </p:sp>
      <p:sp>
        <p:nvSpPr>
          <p:cNvPr id="4" name="Slide Number Placeholder 3">
            <a:extLst>
              <a:ext uri="{FF2B5EF4-FFF2-40B4-BE49-F238E27FC236}">
                <a16:creationId xmlns:a16="http://schemas.microsoft.com/office/drawing/2014/main" id="{C3FF9C96-29A0-4EB0-BED7-C25A236780A3}"/>
              </a:ext>
            </a:extLst>
          </p:cNvPr>
          <p:cNvSpPr>
            <a:spLocks noGrp="1"/>
          </p:cNvSpPr>
          <p:nvPr>
            <p:ph type="sldNum" sz="quarter" idx="17"/>
          </p:nvPr>
        </p:nvSpPr>
        <p:spPr/>
        <p:txBody>
          <a:bodyPr/>
          <a:lstStyle/>
          <a:p>
            <a:fld id="{C775A5DD-FF4A-C640-9697-BCFBBB042A9E}" type="slidenum">
              <a:rPr lang="da-DK" smtClean="0"/>
              <a:pPr/>
              <a:t>7</a:t>
            </a:fld>
            <a:endParaRPr lang="da-DK" dirty="0"/>
          </a:p>
        </p:txBody>
      </p:sp>
      <p:sp>
        <p:nvSpPr>
          <p:cNvPr id="8" name="Titel 1">
            <a:extLst>
              <a:ext uri="{FF2B5EF4-FFF2-40B4-BE49-F238E27FC236}">
                <a16:creationId xmlns:a16="http://schemas.microsoft.com/office/drawing/2014/main" id="{D7FBB6A8-BAED-47E4-95BB-1CB93F0EF82E}"/>
              </a:ext>
            </a:extLst>
          </p:cNvPr>
          <p:cNvSpPr txBox="1">
            <a:spLocks/>
          </p:cNvSpPr>
          <p:nvPr/>
        </p:nvSpPr>
        <p:spPr>
          <a:xfrm>
            <a:off x="639919" y="475862"/>
            <a:ext cx="10009187" cy="4985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a:lstStyle>
          <a:p>
            <a:r>
              <a:rPr lang="da-DK" sz="3200" dirty="0"/>
              <a:t>De 14 moderniseringstiltag fra </a:t>
            </a:r>
            <a:br>
              <a:rPr lang="da-DK" sz="3200" dirty="0"/>
            </a:br>
            <a:r>
              <a:rPr lang="da-DK" sz="3200" dirty="0"/>
              <a:t>Netcompanys Produkt Vision</a:t>
            </a:r>
          </a:p>
        </p:txBody>
      </p:sp>
    </p:spTree>
    <p:extLst>
      <p:ext uri="{BB962C8B-B14F-4D97-AF65-F5344CB8AC3E}">
        <p14:creationId xmlns:p14="http://schemas.microsoft.com/office/powerpoint/2010/main" val="247737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147" y="503123"/>
            <a:ext cx="10983593" cy="747340"/>
          </a:xfrm>
        </p:spPr>
        <p:txBody>
          <a:bodyPr/>
          <a:lstStyle/>
          <a:p>
            <a:r>
              <a:rPr lang="da-DK" sz="3600" dirty="0">
                <a:latin typeface="Calibri" panose="020F0502020204030204" pitchFamily="34" charset="0"/>
                <a:cs typeface="Calibri" panose="020F0502020204030204" pitchFamily="34" charset="0"/>
              </a:rPr>
              <a:t>Sammenhæng mellem Moderniseringsbehov og -tiltag</a:t>
            </a:r>
          </a:p>
        </p:txBody>
      </p:sp>
      <p:sp>
        <p:nvSpPr>
          <p:cNvPr id="4" name="Pladsholder til slidenummer 3"/>
          <p:cNvSpPr>
            <a:spLocks noGrp="1"/>
          </p:cNvSpPr>
          <p:nvPr>
            <p:ph type="sldNum" sz="quarter" idx="12"/>
          </p:nvPr>
        </p:nvSpPr>
        <p:spPr/>
        <p:txBody>
          <a:bodyPr/>
          <a:lstStyle/>
          <a:p>
            <a:r>
              <a:rPr lang="da-DK"/>
              <a:t>Side </a:t>
            </a:r>
            <a:fld id="{8E044AEF-F590-47CE-BE8F-5C241A59BA2A}" type="slidenum">
              <a:rPr lang="da-DK" smtClean="0"/>
              <a:pPr/>
              <a:t>8</a:t>
            </a:fld>
            <a:endParaRPr lang="da-DK" dirty="0"/>
          </a:p>
        </p:txBody>
      </p:sp>
      <p:graphicFrame>
        <p:nvGraphicFramePr>
          <p:cNvPr id="5" name="Table 4">
            <a:extLst>
              <a:ext uri="{FF2B5EF4-FFF2-40B4-BE49-F238E27FC236}">
                <a16:creationId xmlns:a16="http://schemas.microsoft.com/office/drawing/2014/main" id="{7210C96D-4404-4F84-B0C4-B942E199B3CC}"/>
              </a:ext>
            </a:extLst>
          </p:cNvPr>
          <p:cNvGraphicFramePr>
            <a:graphicFrameLocks noGrp="1"/>
          </p:cNvGraphicFramePr>
          <p:nvPr>
            <p:extLst/>
          </p:nvPr>
        </p:nvGraphicFramePr>
        <p:xfrm>
          <a:off x="605217" y="1104808"/>
          <a:ext cx="10638000" cy="5256000"/>
        </p:xfrm>
        <a:graphic>
          <a:graphicData uri="http://schemas.openxmlformats.org/drawingml/2006/table">
            <a:tbl>
              <a:tblPr firstRow="1" firstCol="1" bandRow="1">
                <a:tableStyleId>{5C22544A-7EE6-4342-B048-85BDC9FD1C3A}</a:tableStyleId>
              </a:tblPr>
              <a:tblGrid>
                <a:gridCol w="3600000">
                  <a:extLst>
                    <a:ext uri="{9D8B030D-6E8A-4147-A177-3AD203B41FA5}">
                      <a16:colId xmlns:a16="http://schemas.microsoft.com/office/drawing/2014/main" val="675250857"/>
                    </a:ext>
                  </a:extLst>
                </a:gridCol>
                <a:gridCol w="414000">
                  <a:extLst>
                    <a:ext uri="{9D8B030D-6E8A-4147-A177-3AD203B41FA5}">
                      <a16:colId xmlns:a16="http://schemas.microsoft.com/office/drawing/2014/main" val="3385031584"/>
                    </a:ext>
                  </a:extLst>
                </a:gridCol>
                <a:gridCol w="414000">
                  <a:extLst>
                    <a:ext uri="{9D8B030D-6E8A-4147-A177-3AD203B41FA5}">
                      <a16:colId xmlns:a16="http://schemas.microsoft.com/office/drawing/2014/main" val="979621982"/>
                    </a:ext>
                  </a:extLst>
                </a:gridCol>
                <a:gridCol w="414000">
                  <a:extLst>
                    <a:ext uri="{9D8B030D-6E8A-4147-A177-3AD203B41FA5}">
                      <a16:colId xmlns:a16="http://schemas.microsoft.com/office/drawing/2014/main" val="460806673"/>
                    </a:ext>
                  </a:extLst>
                </a:gridCol>
                <a:gridCol w="414000">
                  <a:extLst>
                    <a:ext uri="{9D8B030D-6E8A-4147-A177-3AD203B41FA5}">
                      <a16:colId xmlns:a16="http://schemas.microsoft.com/office/drawing/2014/main" val="910011925"/>
                    </a:ext>
                  </a:extLst>
                </a:gridCol>
                <a:gridCol w="414000">
                  <a:extLst>
                    <a:ext uri="{9D8B030D-6E8A-4147-A177-3AD203B41FA5}">
                      <a16:colId xmlns:a16="http://schemas.microsoft.com/office/drawing/2014/main" val="2219207213"/>
                    </a:ext>
                  </a:extLst>
                </a:gridCol>
                <a:gridCol w="414000">
                  <a:extLst>
                    <a:ext uri="{9D8B030D-6E8A-4147-A177-3AD203B41FA5}">
                      <a16:colId xmlns:a16="http://schemas.microsoft.com/office/drawing/2014/main" val="3251306983"/>
                    </a:ext>
                  </a:extLst>
                </a:gridCol>
                <a:gridCol w="414000">
                  <a:extLst>
                    <a:ext uri="{9D8B030D-6E8A-4147-A177-3AD203B41FA5}">
                      <a16:colId xmlns:a16="http://schemas.microsoft.com/office/drawing/2014/main" val="2288574143"/>
                    </a:ext>
                  </a:extLst>
                </a:gridCol>
                <a:gridCol w="414000">
                  <a:extLst>
                    <a:ext uri="{9D8B030D-6E8A-4147-A177-3AD203B41FA5}">
                      <a16:colId xmlns:a16="http://schemas.microsoft.com/office/drawing/2014/main" val="2811448885"/>
                    </a:ext>
                  </a:extLst>
                </a:gridCol>
                <a:gridCol w="414000">
                  <a:extLst>
                    <a:ext uri="{9D8B030D-6E8A-4147-A177-3AD203B41FA5}">
                      <a16:colId xmlns:a16="http://schemas.microsoft.com/office/drawing/2014/main" val="4103613236"/>
                    </a:ext>
                  </a:extLst>
                </a:gridCol>
                <a:gridCol w="414000">
                  <a:extLst>
                    <a:ext uri="{9D8B030D-6E8A-4147-A177-3AD203B41FA5}">
                      <a16:colId xmlns:a16="http://schemas.microsoft.com/office/drawing/2014/main" val="2640743531"/>
                    </a:ext>
                  </a:extLst>
                </a:gridCol>
                <a:gridCol w="414000">
                  <a:extLst>
                    <a:ext uri="{9D8B030D-6E8A-4147-A177-3AD203B41FA5}">
                      <a16:colId xmlns:a16="http://schemas.microsoft.com/office/drawing/2014/main" val="2322574239"/>
                    </a:ext>
                  </a:extLst>
                </a:gridCol>
                <a:gridCol w="414000">
                  <a:extLst>
                    <a:ext uri="{9D8B030D-6E8A-4147-A177-3AD203B41FA5}">
                      <a16:colId xmlns:a16="http://schemas.microsoft.com/office/drawing/2014/main" val="2929578606"/>
                    </a:ext>
                  </a:extLst>
                </a:gridCol>
                <a:gridCol w="414000">
                  <a:extLst>
                    <a:ext uri="{9D8B030D-6E8A-4147-A177-3AD203B41FA5}">
                      <a16:colId xmlns:a16="http://schemas.microsoft.com/office/drawing/2014/main" val="823045065"/>
                    </a:ext>
                  </a:extLst>
                </a:gridCol>
                <a:gridCol w="414000">
                  <a:extLst>
                    <a:ext uri="{9D8B030D-6E8A-4147-A177-3AD203B41FA5}">
                      <a16:colId xmlns:a16="http://schemas.microsoft.com/office/drawing/2014/main" val="3330890542"/>
                    </a:ext>
                  </a:extLst>
                </a:gridCol>
                <a:gridCol w="414000">
                  <a:extLst>
                    <a:ext uri="{9D8B030D-6E8A-4147-A177-3AD203B41FA5}">
                      <a16:colId xmlns:a16="http://schemas.microsoft.com/office/drawing/2014/main" val="483532126"/>
                    </a:ext>
                  </a:extLst>
                </a:gridCol>
                <a:gridCol w="414000">
                  <a:extLst>
                    <a:ext uri="{9D8B030D-6E8A-4147-A177-3AD203B41FA5}">
                      <a16:colId xmlns:a16="http://schemas.microsoft.com/office/drawing/2014/main" val="1039806770"/>
                    </a:ext>
                  </a:extLst>
                </a:gridCol>
                <a:gridCol w="414000">
                  <a:extLst>
                    <a:ext uri="{9D8B030D-6E8A-4147-A177-3AD203B41FA5}">
                      <a16:colId xmlns:a16="http://schemas.microsoft.com/office/drawing/2014/main" val="1562136119"/>
                    </a:ext>
                  </a:extLst>
                </a:gridCol>
              </a:tblGrid>
              <a:tr h="1980000">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 </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MB-01 – Modulær it-arkitektur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MB-02 – Versionering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MB-03 – Standardprogrammel</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MB-04 – Dynamisk skalering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MB-05 – Automatiser Testmiljøer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MB-06 – Automatiser test</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MB-07 – Hændelser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MB-08 – Logning og overvågning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MB-09 – Geodata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MB-10 – Indlæsning af 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MB-11 – Udstillingsværktøjer</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MB-12 – Data i nær realtid</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MB-13 – Tjeneste automatisering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MB-14 – Filudtræk</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MB-15 – Selvbetjening</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MB-16 – Kopiregistre</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tc>
                  <a:txBody>
                    <a:bodyPr/>
                    <a:lstStyle/>
                    <a:p>
                      <a:pPr marL="71755" marR="71755">
                        <a:lnSpc>
                          <a:spcPct val="120000"/>
                        </a:lnSpc>
                        <a:spcBef>
                          <a:spcPts val="400"/>
                        </a:spcBef>
                        <a:spcAft>
                          <a:spcPts val="0"/>
                        </a:spcAft>
                      </a:pPr>
                      <a:r>
                        <a:rPr lang="da-DK" sz="1050" dirty="0">
                          <a:effectLst/>
                          <a:latin typeface="Calibri" panose="020F0502020204030204" pitchFamily="34" charset="0"/>
                          <a:cs typeface="Calibri" panose="020F0502020204030204" pitchFamily="34" charset="0"/>
                        </a:rPr>
                        <a:t>MB-17 – Metadata</a:t>
                      </a:r>
                      <a:endParaRPr lang="da-DK" sz="105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vert="vert" anchor="ctr">
                    <a:solidFill>
                      <a:schemeClr val="accent1">
                        <a:lumMod val="50000"/>
                      </a:schemeClr>
                    </a:solidFill>
                  </a:tcPr>
                </a:tc>
                <a:extLst>
                  <a:ext uri="{0D108BD9-81ED-4DB2-BD59-A6C34878D82A}">
                    <a16:rowId xmlns:a16="http://schemas.microsoft.com/office/drawing/2014/main" val="185907695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 Moderne REST-Tjenester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3971478394"/>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MT2: Moderne Hændelser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3791229073"/>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MT3: Optimering af funktionalitet til selvbetjening</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4248691268"/>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MT4: Øget brugervenlighed for Dokumentation</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extLst>
                  <a:ext uri="{0D108BD9-81ED-4DB2-BD59-A6C34878D82A}">
                    <a16:rowId xmlns:a16="http://schemas.microsoft.com/office/drawing/2014/main" val="1278997082"/>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MT5: Nutidsdatabase med aktuelle 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3837657131"/>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MT6: Stabil og robust modulær IT-arkitektur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E7EEFB"/>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3973890812"/>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MT7: Forbedring og effektivisering af sikkerhed</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420082245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MT8: Optimering af distribution af geodata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3471279818"/>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MT9: Optimering af løbende indlæsning af data</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1673480666"/>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MT10: Optimering af totalindlæsning og datamodelændringer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88227058"/>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MT11: Moderne Filudtræk</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(X)</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2890979304"/>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MT12: Understøttelse af kopiregistre</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2938685109"/>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MT13: Optimering af logning og overvågning</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a:solidFill>
                            <a:schemeClr val="tx1"/>
                          </a:solidFill>
                          <a:effectLst/>
                          <a:latin typeface="Calibri" panose="020F0502020204030204" pitchFamily="34" charset="0"/>
                          <a:cs typeface="Calibri" panose="020F0502020204030204" pitchFamily="34" charset="0"/>
                        </a:rPr>
                        <a:t> </a:t>
                      </a:r>
                      <a:endParaRPr lang="da-DK" sz="105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1538457785"/>
                  </a:ext>
                </a:extLst>
              </a:tr>
              <a:tr h="234000">
                <a:tc>
                  <a:txBody>
                    <a:bodyPr/>
                    <a:lstStyle/>
                    <a:p>
                      <a:pPr>
                        <a:lnSpc>
                          <a:spcPct val="120000"/>
                        </a:lnSpc>
                        <a:spcBef>
                          <a:spcPts val="400"/>
                        </a:spcBef>
                        <a:spcAft>
                          <a:spcPts val="0"/>
                        </a:spcAft>
                      </a:pPr>
                      <a:r>
                        <a:rPr lang="da-DK" sz="1050" dirty="0">
                          <a:solidFill>
                            <a:schemeClr val="bg1"/>
                          </a:solidFill>
                          <a:effectLst/>
                          <a:latin typeface="Calibri" panose="020F0502020204030204" pitchFamily="34" charset="0"/>
                          <a:cs typeface="Calibri" panose="020F0502020204030204" pitchFamily="34" charset="0"/>
                        </a:rPr>
                        <a:t>MT14: Øget automatisering af test og Testmiljøer</a:t>
                      </a:r>
                      <a:endParaRPr lang="da-DK" sz="105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chemeClr val="accent1">
                        <a:lumMod val="50000"/>
                      </a:schemeClr>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b="1" dirty="0">
                          <a:solidFill>
                            <a:schemeClr val="tx1"/>
                          </a:solidFill>
                          <a:effectLst/>
                          <a:latin typeface="Calibri" panose="020F0502020204030204" pitchFamily="34" charset="0"/>
                          <a:cs typeface="Calibri" panose="020F0502020204030204" pitchFamily="34" charset="0"/>
                        </a:rPr>
                        <a:t>X</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solidFill>
                      <a:srgbClr val="92D050"/>
                    </a:solidFill>
                  </a:tcP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tc>
                  <a:txBody>
                    <a:bodyPr/>
                    <a:lstStyle/>
                    <a:p>
                      <a:pPr algn="ctr">
                        <a:lnSpc>
                          <a:spcPct val="120000"/>
                        </a:lnSpc>
                        <a:spcBef>
                          <a:spcPts val="400"/>
                        </a:spcBef>
                        <a:spcAft>
                          <a:spcPts val="0"/>
                        </a:spcAft>
                      </a:pPr>
                      <a:r>
                        <a:rPr lang="da-DK" sz="1050" dirty="0">
                          <a:solidFill>
                            <a:schemeClr val="tx1"/>
                          </a:solidFill>
                          <a:effectLst/>
                          <a:latin typeface="Calibri" panose="020F0502020204030204" pitchFamily="34" charset="0"/>
                          <a:cs typeface="Calibri" panose="020F0502020204030204" pitchFamily="34" charset="0"/>
                        </a:rPr>
                        <a:t> </a:t>
                      </a:r>
                      <a:endParaRPr lang="da-DK" sz="105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0508" marR="50508" marT="0" marB="0" anchor="ctr"/>
                </a:tc>
                <a:extLst>
                  <a:ext uri="{0D108BD9-81ED-4DB2-BD59-A6C34878D82A}">
                    <a16:rowId xmlns:a16="http://schemas.microsoft.com/office/drawing/2014/main" val="2227940092"/>
                  </a:ext>
                </a:extLst>
              </a:tr>
            </a:tbl>
          </a:graphicData>
        </a:graphic>
      </p:graphicFrame>
      <p:pic>
        <p:nvPicPr>
          <p:cNvPr id="6" name="Picture 5">
            <a:extLst>
              <a:ext uri="{FF2B5EF4-FFF2-40B4-BE49-F238E27FC236}">
                <a16:creationId xmlns:a16="http://schemas.microsoft.com/office/drawing/2014/main" id="{9CCBBA1F-360C-4665-ABB1-E3B96960548F}"/>
              </a:ext>
            </a:extLst>
          </p:cNvPr>
          <p:cNvPicPr>
            <a:picLocks noChangeAspect="1"/>
          </p:cNvPicPr>
          <p:nvPr/>
        </p:nvPicPr>
        <p:blipFill>
          <a:blip r:embed="rId2"/>
          <a:stretch>
            <a:fillRect/>
          </a:stretch>
        </p:blipFill>
        <p:spPr>
          <a:xfrm>
            <a:off x="637584" y="1420514"/>
            <a:ext cx="3494141" cy="1151235"/>
          </a:xfrm>
          <a:prstGeom prst="rect">
            <a:avLst/>
          </a:prstGeom>
        </p:spPr>
      </p:pic>
    </p:spTree>
    <p:extLst>
      <p:ext uri="{BB962C8B-B14F-4D97-AF65-F5344CB8AC3E}">
        <p14:creationId xmlns:p14="http://schemas.microsoft.com/office/powerpoint/2010/main" val="406188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067B-2E49-4C7E-97A8-AE38D09CE37F}"/>
              </a:ext>
            </a:extLst>
          </p:cNvPr>
          <p:cNvSpPr>
            <a:spLocks noGrp="1"/>
          </p:cNvSpPr>
          <p:nvPr>
            <p:ph type="ctrTitle"/>
          </p:nvPr>
        </p:nvSpPr>
        <p:spPr/>
        <p:txBody>
          <a:bodyPr/>
          <a:lstStyle/>
          <a:p>
            <a:r>
              <a:rPr lang="da-DK" sz="5400" dirty="0">
                <a:solidFill>
                  <a:schemeClr val="bg1"/>
                </a:solidFill>
                <a:latin typeface="+mn-lt"/>
              </a:rPr>
              <a:t>De 4 foreløbige udviklingsleverancer</a:t>
            </a:r>
          </a:p>
        </p:txBody>
      </p:sp>
      <p:sp>
        <p:nvSpPr>
          <p:cNvPr id="3" name="Subtitle 2">
            <a:extLst>
              <a:ext uri="{FF2B5EF4-FFF2-40B4-BE49-F238E27FC236}">
                <a16:creationId xmlns:a16="http://schemas.microsoft.com/office/drawing/2014/main" id="{EC4E67FD-4BC7-4769-A041-B86A7E0E632D}"/>
              </a:ext>
            </a:extLst>
          </p:cNvPr>
          <p:cNvSpPr>
            <a:spLocks noGrp="1"/>
          </p:cNvSpPr>
          <p:nvPr>
            <p:ph type="subTitle" idx="1"/>
          </p:nvPr>
        </p:nvSpPr>
        <p:spPr/>
        <p:txBody>
          <a:bodyPr/>
          <a:lstStyle/>
          <a:p>
            <a:r>
              <a:rPr lang="da-DK" sz="2800" dirty="0">
                <a:latin typeface="+mn-lt"/>
              </a:rPr>
              <a:t> </a:t>
            </a:r>
          </a:p>
        </p:txBody>
      </p:sp>
    </p:spTree>
    <p:extLst>
      <p:ext uri="{BB962C8B-B14F-4D97-AF65-F5344CB8AC3E}">
        <p14:creationId xmlns:p14="http://schemas.microsoft.com/office/powerpoint/2010/main" val="3178392581"/>
      </p:ext>
    </p:extLst>
  </p:cSld>
  <p:clrMapOvr>
    <a:masterClrMapping/>
  </p:clrMapOvr>
</p:sld>
</file>

<file path=ppt/theme/theme1.xml><?xml version="1.0" encoding="utf-8"?>
<a:theme xmlns:a="http://schemas.openxmlformats.org/drawingml/2006/main" name="SDFI PowerPoint skabelon DK">
  <a:themeElements>
    <a:clrScheme name="SDFE Farvepalette">
      <a:dk1>
        <a:srgbClr val="252525"/>
      </a:dk1>
      <a:lt1>
        <a:srgbClr val="FFFFFF"/>
      </a:lt1>
      <a:dk2>
        <a:srgbClr val="0C2C83"/>
      </a:dk2>
      <a:lt2>
        <a:srgbClr val="E7E6E6"/>
      </a:lt2>
      <a:accent1>
        <a:srgbClr val="0091EA"/>
      </a:accent1>
      <a:accent2>
        <a:srgbClr val="1DE2CD"/>
      </a:accent2>
      <a:accent3>
        <a:srgbClr val="0C2C83"/>
      </a:accent3>
      <a:accent4>
        <a:srgbClr val="673AB7"/>
      </a:accent4>
      <a:accent5>
        <a:srgbClr val="FF5151"/>
      </a:accent5>
      <a:accent6>
        <a:srgbClr val="045C65"/>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FI_maj 2022.pptx" id="{979AD07C-4D9F-4AE5-818A-5C8E878A3A8A}" vid="{6B3A82A4-1622-47D5-8D82-BDC9C37AB0A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DFE Farvepalette">
    <a:dk1>
      <a:srgbClr val="252525"/>
    </a:dk1>
    <a:lt1>
      <a:srgbClr val="FFFFFF"/>
    </a:lt1>
    <a:dk2>
      <a:srgbClr val="0C2C83"/>
    </a:dk2>
    <a:lt2>
      <a:srgbClr val="E7E6E6"/>
    </a:lt2>
    <a:accent1>
      <a:srgbClr val="0091EA"/>
    </a:accent1>
    <a:accent2>
      <a:srgbClr val="1DE2CD"/>
    </a:accent2>
    <a:accent3>
      <a:srgbClr val="0C2C83"/>
    </a:accent3>
    <a:accent4>
      <a:srgbClr val="673AB7"/>
    </a:accent4>
    <a:accent5>
      <a:srgbClr val="FF5151"/>
    </a:accent5>
    <a:accent6>
      <a:srgbClr val="045C65"/>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SDFI PowerPoint skabelon DK</Template>
  <TotalTime>12205</TotalTime>
  <Words>8695</Words>
  <Application>Microsoft Office PowerPoint</Application>
  <PresentationFormat>Widescreen</PresentationFormat>
  <Paragraphs>2029</Paragraphs>
  <Slides>58</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58</vt:i4>
      </vt:variant>
    </vt:vector>
  </HeadingPairs>
  <TitlesOfParts>
    <vt:vector size="64" baseType="lpstr">
      <vt:lpstr>Arial</vt:lpstr>
      <vt:lpstr>Calibri</vt:lpstr>
      <vt:lpstr>Courier New</vt:lpstr>
      <vt:lpstr>Times New Roman</vt:lpstr>
      <vt:lpstr>Wingdings</vt:lpstr>
      <vt:lpstr>SDFI PowerPoint skabelon DK</vt:lpstr>
      <vt:lpstr>PowerPoint-præsentation</vt:lpstr>
      <vt:lpstr>PowerPoint-præsentation</vt:lpstr>
      <vt:lpstr>Indhold</vt:lpstr>
      <vt:lpstr>Formål</vt:lpstr>
      <vt:lpstr>Moderniseringsbehov og -tiltag</vt:lpstr>
      <vt:lpstr>De 17 moderniseringsbehov fra Kontrakten</vt:lpstr>
      <vt:lpstr>PowerPoint-præsentation</vt:lpstr>
      <vt:lpstr>Sammenhæng mellem Moderniseringsbehov og -tiltag</vt:lpstr>
      <vt:lpstr>De 4 foreløbige udviklingsleverancer</vt:lpstr>
      <vt:lpstr>PowerPoint-præsentation</vt:lpstr>
      <vt:lpstr>Sammenhæng mellem Moderniseringsbehov, -tiltag og udviklingsleverancer</vt:lpstr>
      <vt:lpstr>Udviklingsleverancer og sprints</vt:lpstr>
      <vt:lpstr>De 5 arbejdsgrupper</vt:lpstr>
      <vt:lpstr>De 5 arbejdsgrupper</vt:lpstr>
      <vt:lpstr>Arbejdsgrupper, moderniseringsbehov samt -tiltag og udviklingsleverancer</vt:lpstr>
      <vt:lpstr>Arbejdsgruppen ”Moderne tjenester”</vt:lpstr>
      <vt:lpstr>1. Moderniseringstiltag i Arbejdsgruppen ”Moderne tjenester”</vt:lpstr>
      <vt:lpstr>2. MT1 Moderne REST-Tjenester: Epics og workshops</vt:lpstr>
      <vt:lpstr>3. Workshop 1 til MT1: Moderne REST-Tjenester</vt:lpstr>
      <vt:lpstr>3. Workshop 2 til MT1 og MT2: Odata</vt:lpstr>
      <vt:lpstr>2. MT2 Moderne Hændelser: Epics og workshops</vt:lpstr>
      <vt:lpstr>3. Workshop 1 til MT2: Moderne Hændelser</vt:lpstr>
      <vt:lpstr>2. MT11 Moderne Filudtræk: Epics og workshops</vt:lpstr>
      <vt:lpstr>3. Workshop til MT11: Moderne Filudtræk</vt:lpstr>
      <vt:lpstr>2. MT12 Understøttelse af kopiregistre: Epics og workshops</vt:lpstr>
      <vt:lpstr>3. Workshop til MT12: Understøttelse af kopiregistre</vt:lpstr>
      <vt:lpstr>Arbejdsgruppen ”Selvbetjening”</vt:lpstr>
      <vt:lpstr>1. Moderniseringstiltag i Arbejdsgruppen ”Selvbetjening”</vt:lpstr>
      <vt:lpstr>2. MT4 Øget brugervenlighed for Dokumentation: Epics og workshops</vt:lpstr>
      <vt:lpstr>3. Workshop til MT4: Øget brugervenlighed af Dokumentation</vt:lpstr>
      <vt:lpstr>2. MT3 Optimering af funktionalitet til selvbetjening: Epics og workshops</vt:lpstr>
      <vt:lpstr>3. Workshop til MT3: Optimering af funktionalitet til selvbetjening</vt:lpstr>
      <vt:lpstr>2. MT17e Forbedring og effektivisering af sikkerhed: Epics og workshops</vt:lpstr>
      <vt:lpstr>3. Workshop til MT17e: Forbedring og effektivisering af sikkerhed</vt:lpstr>
      <vt:lpstr>2. MT14e Øget automatisering af test og Testmiljøer: Epics og workshops</vt:lpstr>
      <vt:lpstr>3. Workshop til MT14e: Øget automatisering af test og Testmiljøer</vt:lpstr>
      <vt:lpstr>Arbejdsgruppen ”Data og indlæsning”</vt:lpstr>
      <vt:lpstr>1. Moderniseringstiltag i Arbejdsgruppen ”Data og indlæsning”</vt:lpstr>
      <vt:lpstr>2. MT5 Nutidsdatabase med aktuelle data: Epics og workshops</vt:lpstr>
      <vt:lpstr>3. Workshop til MT5: Etablering af en nutidsdatabase</vt:lpstr>
      <vt:lpstr>2. MT9 Optimering af løbende indlæsning af data: Epics og workshops</vt:lpstr>
      <vt:lpstr>3. Workshop til MT9: Optimering af løbende indlæsning af data</vt:lpstr>
      <vt:lpstr>2. MT10 Optimering af totalindlæsning og datamodelændringer: Epics og workshops</vt:lpstr>
      <vt:lpstr>3. Workshop til MT10: Optimering af totalindlæsning og datamodelændringer</vt:lpstr>
      <vt:lpstr>Arbejdsgruppen ”Geodata”</vt:lpstr>
      <vt:lpstr>1. Moderniseringstiltag i Arbejdsgruppen ”Geodata”</vt:lpstr>
      <vt:lpstr>2. MT8 Optimering af distribution af Geodata: Epics og workshops</vt:lpstr>
      <vt:lpstr>3. Workshop til MT8: Optimering af distribution af Geodata</vt:lpstr>
      <vt:lpstr>Arbejdsgruppen ”Infrastruktur services”</vt:lpstr>
      <vt:lpstr>1. Moderniseringstiltag i Arbejdsgruppen ”Infrastruktur services”</vt:lpstr>
      <vt:lpstr>2. MT6 Stabil og robust modulær IT-arkitektur: Epics og workshops</vt:lpstr>
      <vt:lpstr>3. Workshop til MT6: Stabil og robust modulær IT-arkitektur</vt:lpstr>
      <vt:lpstr>2. MT7i Forbedring og effektivisering af sikkerhed: Epics og workshops</vt:lpstr>
      <vt:lpstr>3. Workshop til MT7i: Forbedring og effektivisering af sikkerhed</vt:lpstr>
      <vt:lpstr>2. MT13 Optimering af logning og overvågning: Epics og workshops</vt:lpstr>
      <vt:lpstr>3. Workshop til MT13: Optimering af logning og overvågning</vt:lpstr>
      <vt:lpstr>2. MT14i Øget automatisering af test og Testmiljøer: Epics og workshops</vt:lpstr>
      <vt:lpstr>3. Workshop til MT14i: Øget automatisering af test og Testmiljøer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subject/>
  <dc:creator>Anne Sofie Frisgaard Nørrevang</dc:creator>
  <cp:keywords/>
  <dc:description/>
  <cp:lastModifiedBy>Asbjørn Lenbroch</cp:lastModifiedBy>
  <cp:revision>571</cp:revision>
  <dcterms:created xsi:type="dcterms:W3CDTF">2022-08-31T13:25:57Z</dcterms:created>
  <dcterms:modified xsi:type="dcterms:W3CDTF">2023-06-06T09:52:58Z</dcterms:modified>
  <cp:category/>
</cp:coreProperties>
</file>