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41"/>
  </p:notesMasterIdLst>
  <p:handoutMasterIdLst>
    <p:handoutMasterId r:id="rId42"/>
  </p:handoutMasterIdLst>
  <p:sldIdLst>
    <p:sldId id="268" r:id="rId5"/>
    <p:sldId id="267" r:id="rId6"/>
    <p:sldId id="297" r:id="rId7"/>
    <p:sldId id="299" r:id="rId8"/>
    <p:sldId id="300" r:id="rId9"/>
    <p:sldId id="298" r:id="rId10"/>
    <p:sldId id="302" r:id="rId11"/>
    <p:sldId id="271" r:id="rId12"/>
    <p:sldId id="275" r:id="rId13"/>
    <p:sldId id="272" r:id="rId14"/>
    <p:sldId id="303" r:id="rId15"/>
    <p:sldId id="276" r:id="rId16"/>
    <p:sldId id="289" r:id="rId17"/>
    <p:sldId id="290" r:id="rId18"/>
    <p:sldId id="291" r:id="rId19"/>
    <p:sldId id="287" r:id="rId20"/>
    <p:sldId id="293" r:id="rId21"/>
    <p:sldId id="288" r:id="rId22"/>
    <p:sldId id="292" r:id="rId23"/>
    <p:sldId id="310" r:id="rId24"/>
    <p:sldId id="307" r:id="rId25"/>
    <p:sldId id="304" r:id="rId26"/>
    <p:sldId id="278" r:id="rId27"/>
    <p:sldId id="284" r:id="rId28"/>
    <p:sldId id="294" r:id="rId29"/>
    <p:sldId id="308" r:id="rId30"/>
    <p:sldId id="305" r:id="rId31"/>
    <p:sldId id="279" r:id="rId32"/>
    <p:sldId id="285" r:id="rId33"/>
    <p:sldId id="295" r:id="rId34"/>
    <p:sldId id="309" r:id="rId35"/>
    <p:sldId id="306" r:id="rId36"/>
    <p:sldId id="280" r:id="rId37"/>
    <p:sldId id="286" r:id="rId38"/>
    <p:sldId id="296" r:id="rId39"/>
    <p:sldId id="269" r:id="rId40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6807" autoAdjust="0"/>
  </p:normalViewPr>
  <p:slideViewPr>
    <p:cSldViewPr snapToGrid="0" snapToObjects="1" showGuides="1">
      <p:cViewPr varScale="1">
        <p:scale>
          <a:sx n="213" d="100"/>
          <a:sy n="213" d="100"/>
        </p:scale>
        <p:origin x="192" y="192"/>
      </p:cViewPr>
      <p:guideLst>
        <p:guide orient="horz" pos="17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BD6D45-6EE9-4945-BC5F-0D0A3C9016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8EF79-1A82-CF4A-B617-4B550B38E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E6BEA-3EAF-184F-971B-CE59E0ED1E73}" type="datetimeFigureOut">
              <a:rPr lang="da-DK" smtClean="0"/>
              <a:t>12-09-2023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F72C9-7E5E-A14D-8DBA-B3B07F4662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20A54-F960-6241-A449-79CE1BE290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92CFE-3B7A-3B44-89D6-7B8AC0C65C9B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0755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CAED-7BFE-974C-9513-70D0F3B3319B}" type="datetimeFigureOut">
              <a:rPr lang="da-DK" smtClean="0"/>
              <a:t>12-09-2023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9B09-1343-A043-9921-A0566060D0AA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773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projec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8" y="2872370"/>
            <a:ext cx="924997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solidFill>
            <a:srgbClr val="E46053"/>
          </a:solid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97BFF3BF-506C-DF44-9146-4A56F7D7EF8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60DAE731-C598-4CCA-AB5A-574D1D9771BF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45960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649" y="1046672"/>
            <a:ext cx="3854053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A4D3B7-455C-4845-8F72-2E985F1831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83541" y="1046672"/>
            <a:ext cx="3820709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E02A26-0D13-E442-8875-5F1DDD46D8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70601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7915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D2A6F-6DE4-C141-AB3A-764E4AD09F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57195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96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NAME OF SECTION BREAKER</a:t>
            </a:r>
            <a:br>
              <a:rPr lang="en-GB" noProof="0"/>
            </a:b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A1315E3-5CDC-2347-8227-8B321E1CAC12}"/>
              </a:ext>
            </a:extLst>
          </p:cNvPr>
          <p:cNvSpPr txBox="1">
            <a:spLocks/>
          </p:cNvSpPr>
          <p:nvPr userDrawn="1"/>
        </p:nvSpPr>
        <p:spPr>
          <a:xfrm>
            <a:off x="1126110" y="241920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E62944-0457-8D49-AB0B-8A0829E3863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9" name="Graphic 7">
            <a:extLst>
              <a:ext uri="{FF2B5EF4-FFF2-40B4-BE49-F238E27FC236}">
                <a16:creationId xmlns:a16="http://schemas.microsoft.com/office/drawing/2014/main" id="{6370F895-0839-4A35-BA84-D74A0A7011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2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- customis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779"/>
            <a:ext cx="9144000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4A3DE6B0-84AB-9647-876A-F5DA928B242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066"/>
            <a:ext cx="129600" cy="1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587A19-7C1C-5C49-A4D9-4DB7F0212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NAME OF SECTION BREAKER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FEEAD67-D3CB-0A40-89F1-EB325AFB53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10945C-2C14-5E4B-B957-67C4FEB5350B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E0D17B9-1D44-48DA-BCDA-B6E34BBAC6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670485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no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90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3B1556-87ED-CF4E-916D-085F92714FE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DB59B64-E174-4720-A92A-401F3CC7B4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1562612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whit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5DFF17-E767-4F48-ABDE-25A5F0AE212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4071846-041F-4683-898B-F79C0C844E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2778396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dar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1B82323-145F-E647-A2E7-C7608BD00A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0,28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2030A-4015-8047-AC41-06474BD89AFD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7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8174"/>
            <a:ext cx="3827463" cy="3566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72563" y="1058174"/>
            <a:ext cx="3827463" cy="3566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155C1-C59B-FC4C-804E-0F086BAC1732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8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72325"/>
            <a:ext cx="3827214" cy="32556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4174"/>
            <a:ext cx="3827463" cy="3530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1094174"/>
            <a:ext cx="3631151" cy="3530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045" y="943656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 flipV="1">
            <a:off x="1078173" y="4640238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70AA9-8E00-D64A-AC0F-6D76CF82CF6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31C3B5A4-50DD-4DB4-A0DC-3EAD8D6DD3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5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quot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5167DF-EFAC-764D-B6D0-1D97808365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65894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1" name="Tekstfelt 1">
            <a:extLst>
              <a:ext uri="{FF2B5EF4-FFF2-40B4-BE49-F238E27FC236}">
                <a16:creationId xmlns:a16="http://schemas.microsoft.com/office/drawing/2014/main" id="{B3E61175-05F9-EF42-83BC-FDFD379CC0A2}"/>
              </a:ext>
            </a:extLst>
          </p:cNvPr>
          <p:cNvSpPr txBox="1"/>
          <p:nvPr userDrawn="1"/>
        </p:nvSpPr>
        <p:spPr>
          <a:xfrm>
            <a:off x="5151546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5FEAC2A-37DC-8941-95AF-394E4C4A74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196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013050-2CD0-8C46-A175-8C8436CB8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5827"/>
            <a:ext cx="3833564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E770B-255F-9C4C-8223-9478899CD8D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63744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umn and quot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65826"/>
            <a:ext cx="382721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3427"/>
            <a:ext cx="3827463" cy="3542463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>
            <a:off x="1078173" y="464023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E3F1EB-DBA1-9345-AEC9-2BC1225354B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52295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kstfelt 1">
            <a:extLst>
              <a:ext uri="{FF2B5EF4-FFF2-40B4-BE49-F238E27FC236}">
                <a16:creationId xmlns:a16="http://schemas.microsoft.com/office/drawing/2014/main" id="{97ED7EAA-B35C-3242-B58B-B208B9657D5D}"/>
              </a:ext>
            </a:extLst>
          </p:cNvPr>
          <p:cNvSpPr txBox="1"/>
          <p:nvPr userDrawn="1"/>
        </p:nvSpPr>
        <p:spPr>
          <a:xfrm>
            <a:off x="737947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429CF3-6CBA-7A4C-BC25-3CCD11ED0BF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4" name="Graphic 7">
            <a:extLst>
              <a:ext uri="{FF2B5EF4-FFF2-40B4-BE49-F238E27FC236}">
                <a16:creationId xmlns:a16="http://schemas.microsoft.com/office/drawing/2014/main" id="{4ABFF0FF-574E-46EE-B057-BFD1C68FA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3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20CFBCC-18CC-E746-A5BB-3C80385048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99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78F610-395C-AC4E-86CC-2E4BA2BB8A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50808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F576E1E-DA16-0F4C-9A6C-50B994F8A7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7716"/>
          </a:xfrm>
        </p:spPr>
        <p:txBody>
          <a:bodyPr/>
          <a:lstStyle>
            <a:lvl1pPr marL="0" indent="0">
              <a:buNone/>
              <a:defRPr/>
            </a:lvl1pPr>
            <a:lvl2pPr marL="312737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B0BDF-A99D-6647-8F4C-8D3362DE10E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40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875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87650" y="1069676"/>
            <a:ext cx="381251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3F434-8BBE-E547-8109-F4364C1DA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01" y="442823"/>
            <a:ext cx="3816350" cy="333554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3B3481-A035-1F49-AF08-06936BE8150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01A5A68D-04C4-4993-951C-36BBC3AA2B05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4D11AAC-4FD7-4E92-9BA2-C0AF1C9BC1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4787062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770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front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D32EBE8-8426-D141-B961-7F1254C6F8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CASE TITLE ABOUT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4C793-A347-E241-8060-268BA5F17A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6110" y="2583840"/>
            <a:ext cx="3421062" cy="53312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12737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GB" noProof="0"/>
              <a:t>Describe clients challenge and the wanted or delivered effects for their customers, users, business, infrastructure etc. To the point in max 3 lines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484C613-7386-F14A-94C2-A85CE69C73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7" y="4798800"/>
            <a:ext cx="777240" cy="109728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D0C02521-8454-4C49-B25B-482883CFB5E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758"/>
            <a:ext cx="129600" cy="18000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51CC1A-971B-8147-BA3C-54731C3A0A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26110" y="1090724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 b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Place logo here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9A4E40-9E23-3146-B8B5-4117EBCABB60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03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340249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77C46C1-3D47-574B-A7FD-E386AEAF5F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0462B0F-0597-ED4B-88EB-D24FF9C8B2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5899" y="1395525"/>
            <a:ext cx="2473200" cy="32383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2" name="object 27">
            <a:extLst>
              <a:ext uri="{FF2B5EF4-FFF2-40B4-BE49-F238E27FC236}">
                <a16:creationId xmlns:a16="http://schemas.microsoft.com/office/drawing/2014/main" id="{A285BBFB-66C5-A24D-8365-38DB96975650}"/>
              </a:ext>
            </a:extLst>
          </p:cNvPr>
          <p:cNvSpPr/>
          <p:nvPr userDrawn="1"/>
        </p:nvSpPr>
        <p:spPr>
          <a:xfrm>
            <a:off x="3556149" y="1227600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5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320">
            <a:solidFill>
              <a:schemeClr val="accent4"/>
            </a:solidFill>
          </a:ln>
        </p:spPr>
        <p:txBody>
          <a:bodyPr wrap="square" lIns="0" tIns="0" rIns="0" bIns="0" rtlCol="0"/>
          <a:lstStyle/>
          <a:p>
            <a:endParaRPr lang="en-GB" noProof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E2DDCBD-9D5D-2E4F-85CF-A935CD682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56149" y="158751"/>
            <a:ext cx="5048101" cy="924018"/>
          </a:xfrm>
        </p:spPr>
        <p:txBody>
          <a:bodyPr>
            <a:normAutofit/>
          </a:bodyPr>
          <a:lstStyle>
            <a:lvl1pPr>
              <a:lnSpc>
                <a:spcPts val="1500"/>
              </a:lnSpc>
              <a:defRPr sz="1400" cap="all"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20FF6D-595E-6B4A-ACAE-8D216A9B2B1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355" y="1395525"/>
            <a:ext cx="2473200" cy="3238388"/>
          </a:xfrm>
        </p:spPr>
        <p:txBody>
          <a:bodyPr>
            <a:normAutofit/>
          </a:bodyPr>
          <a:lstStyle>
            <a:lvl1pPr marL="92075" indent="-92075">
              <a:buFont typeface="Arial" panose="020B0604020202020204" pitchFamily="34" charset="0"/>
              <a:buChar char="•"/>
              <a:tabLst/>
              <a:defRPr sz="1000">
                <a:solidFill>
                  <a:schemeClr val="tx1"/>
                </a:solidFill>
              </a:defRPr>
            </a:lvl1pPr>
            <a:lvl2pPr marL="5143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 marL="8572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3pPr>
            <a:lvl4pPr marL="12001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4pPr>
            <a:lvl5pPr marL="15430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66A3B70-D4C4-6240-9F95-E6682082FA0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39854" y="1395526"/>
            <a:ext cx="2473200" cy="103062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="1" i="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“Add statement about effects for business, society or customers”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8C7E1E-8EEE-D544-A8E5-30EA5009D31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89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E232CD-F606-F242-AFC7-8477842FA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7" y="94"/>
            <a:ext cx="9143665" cy="5143312"/>
          </a:xfrm>
          <a:prstGeom prst="rect">
            <a:avLst/>
          </a:prstGeom>
          <a:solidFill>
            <a:srgbClr val="0F2147"/>
          </a:solidFill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4E2C2F9B-0086-2E42-A7C8-42B6E5F818FB}"/>
              </a:ext>
            </a:extLst>
          </p:cNvPr>
          <p:cNvSpPr txBox="1"/>
          <p:nvPr userDrawn="1"/>
        </p:nvSpPr>
        <p:spPr>
          <a:xfrm>
            <a:off x="1146101" y="2867413"/>
            <a:ext cx="106094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800" b="1" spc="-5" noProof="0" dirty="0">
                <a:solidFill>
                  <a:srgbClr val="FFFFFF"/>
                </a:solidFill>
                <a:latin typeface="+mn-lt"/>
                <a:cs typeface="Calibri"/>
              </a:rPr>
              <a:t>www.netcompany.com</a:t>
            </a:r>
            <a:endParaRPr lang="en-US" sz="800" noProof="0" dirty="0">
              <a:latin typeface="Calibri"/>
              <a:cs typeface="Calibri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F0718DE-0C89-1D45-A3C2-9BF94FDF8A35}"/>
              </a:ext>
            </a:extLst>
          </p:cNvPr>
          <p:cNvSpPr txBox="1">
            <a:spLocks/>
          </p:cNvSpPr>
          <p:nvPr userDrawn="1"/>
        </p:nvSpPr>
        <p:spPr>
          <a:xfrm>
            <a:off x="1135635" y="2867413"/>
            <a:ext cx="1162801" cy="195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</a:pPr>
            <a:endParaRPr lang="en-US" sz="2200" b="0" noProof="0" dirty="0">
              <a:solidFill>
                <a:schemeClr val="accent4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2D710-7F6F-A243-85D0-A0F885154A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106235"/>
            <a:ext cx="2828925" cy="427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1pPr>
            <a:lvl2pPr>
              <a:defRPr sz="800">
                <a:solidFill>
                  <a:schemeClr val="bg1"/>
                </a:solidFill>
              </a:defRPr>
            </a:lvl2pPr>
            <a:lvl3pPr>
              <a:defRPr sz="8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other relevant contact information</a:t>
            </a:r>
            <a:endParaRPr lang="da-D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0769613-D6C1-8249-A193-08FA6FA35E48}"/>
              </a:ext>
            </a:extLst>
          </p:cNvPr>
          <p:cNvSpPr txBox="1">
            <a:spLocks/>
          </p:cNvSpPr>
          <p:nvPr userDrawn="1"/>
        </p:nvSpPr>
        <p:spPr>
          <a:xfrm>
            <a:off x="1150938" y="2711470"/>
            <a:ext cx="129600" cy="18000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.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DFBDA76-DCE0-4E4C-9BB6-83212AC424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0938" y="2304520"/>
            <a:ext cx="1890397" cy="26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3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82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ith headline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4" name="Graphic 7">
            <a:extLst>
              <a:ext uri="{FF2B5EF4-FFF2-40B4-BE49-F238E27FC236}">
                <a16:creationId xmlns:a16="http://schemas.microsoft.com/office/drawing/2014/main" id="{DC0B43A3-CBFB-4621-BCA7-A7FFCC3A79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0EFD6DA-099A-4CBB-8EDC-35EA9F24B443}"/>
              </a:ext>
            </a:extLst>
          </p:cNvPr>
          <p:cNvSpPr txBox="1">
            <a:spLocks/>
          </p:cNvSpPr>
          <p:nvPr userDrawn="1"/>
        </p:nvSpPr>
        <p:spPr>
          <a:xfrm>
            <a:off x="539750" y="931551"/>
            <a:ext cx="129600" cy="18000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1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customise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9" y="2872370"/>
            <a:ext cx="606526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C3F1E7D-7A50-C34B-8EBB-345E76A948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44690FD8-8367-4DC7-BCE4-ECC6E75826C0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8610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19FE9C-07C8-244B-A763-5D7AF1910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/>
          <a:p>
            <a:r>
              <a:rPr lang="en-GB" noProof="0"/>
              <a:t>Add title or agenda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7F9A4EF-1E7A-6F4E-A242-3290FFD066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2423"/>
            <a:ext cx="8070601" cy="3571965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327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9B741123-51A8-422D-A9CA-E1EC4C9D63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1726" y="1071863"/>
            <a:ext cx="8064500" cy="3552525"/>
          </a:xfrm>
        </p:spPr>
        <p:txBody>
          <a:bodyPr/>
          <a:lstStyle>
            <a:lvl1pPr marL="171450" indent="-171450">
              <a:buFont typeface="System Font Regular"/>
              <a:buChar char="–"/>
              <a:defRPr baseline="0"/>
            </a:lvl1pPr>
            <a:lvl2pPr marL="447675" indent="-134938">
              <a:buFont typeface="System Font Regular"/>
              <a:buChar char="–"/>
              <a:defRPr baseline="0"/>
            </a:lvl2pPr>
            <a:lvl3pPr marL="857250" indent="-171450">
              <a:buFont typeface="System Font Regular"/>
              <a:buChar char="–"/>
              <a:defRPr baseline="0"/>
            </a:lvl3pPr>
            <a:lvl4pPr marL="1200150" indent="-171450">
              <a:buFont typeface="System Font Regular"/>
              <a:buChar char="–"/>
              <a:defRPr baseline="0"/>
            </a:lvl4pPr>
            <a:lvl5pPr marL="1543050" indent="-171450">
              <a:buFont typeface="System Font Regular"/>
              <a:buChar char="–"/>
              <a:defRPr baseline="0"/>
            </a:lvl5pPr>
          </a:lstStyle>
          <a:p>
            <a:pPr lvl="0"/>
            <a:r>
              <a:rPr lang="da-DK" noProof="0" dirty="0"/>
              <a:t>Insert text</a:t>
            </a:r>
          </a:p>
        </p:txBody>
      </p:sp>
      <p:cxnSp>
        <p:nvCxnSpPr>
          <p:cNvPr id="7" name="Lige forbindelse 11">
            <a:extLst>
              <a:ext uri="{FF2B5EF4-FFF2-40B4-BE49-F238E27FC236}">
                <a16:creationId xmlns:a16="http://schemas.microsoft.com/office/drawing/2014/main" id="{765F7841-EABC-4FA4-A812-C14B99BFA3AE}"/>
              </a:ext>
            </a:extLst>
          </p:cNvPr>
          <p:cNvCxnSpPr>
            <a:cxnSpLocks/>
          </p:cNvCxnSpPr>
          <p:nvPr userDrawn="1"/>
        </p:nvCxnSpPr>
        <p:spPr>
          <a:xfrm flipH="1">
            <a:off x="546349" y="1125940"/>
            <a:ext cx="0" cy="34984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>
            <a:extLst>
              <a:ext uri="{FF2B5EF4-FFF2-40B4-BE49-F238E27FC236}">
                <a16:creationId xmlns:a16="http://schemas.microsoft.com/office/drawing/2014/main" id="{89D955AA-4D46-4C8E-89EE-79027BC9D2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4893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EB3A9E-020F-BF41-851C-2C2B5D96106F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C35FF43-6CEB-A24F-AD8E-2FF3712276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50" y="1039416"/>
            <a:ext cx="3826634" cy="228600"/>
          </a:xfrm>
        </p:spPr>
        <p:txBody>
          <a:bodyPr/>
          <a:lstStyle>
            <a:lvl1pPr marL="0" indent="0">
              <a:buNone/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Agenda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6EBDD77-0BA0-D34A-804A-0EC92A9EE2F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8597" y="1385999"/>
            <a:ext cx="3826687" cy="1299803"/>
          </a:xfrm>
        </p:spPr>
        <p:txBody>
          <a:bodyPr>
            <a:noAutofit/>
          </a:bodyPr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4745526-66DF-844C-A035-8973B06533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3541" y="1039416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workshop goal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4AC0F6B-FC54-F64D-A9C4-3AD1B08416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83541" y="559824"/>
            <a:ext cx="3840863" cy="228600"/>
          </a:xfr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Date and time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863A529-EF68-A341-AEC0-AA9ACCD980B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778597" y="3150368"/>
            <a:ext cx="3826687" cy="1474019"/>
          </a:xfrm>
        </p:spPr>
        <p:txBody>
          <a:bodyPr numCol="2" spcCol="72000">
            <a:normAutofit/>
          </a:bodyPr>
          <a:lstStyle>
            <a:lvl1pPr marL="0" indent="0">
              <a:spcBef>
                <a:spcPts val="0"/>
              </a:spcBef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DC9C7C7-9B9A-5246-B60D-6FF76ECD51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83541" y="2803785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participants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DBDFA3-8BCC-F34E-93D6-FB94E0983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71577"/>
            <a:ext cx="3832788" cy="327804"/>
          </a:xfrm>
        </p:spPr>
        <p:txBody>
          <a:bodyPr/>
          <a:lstStyle/>
          <a:p>
            <a:r>
              <a:rPr lang="en-GB" noProof="0"/>
              <a:t>Add workshop title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0C3A28F9-C656-7744-92AF-202E254691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650" y="1386000"/>
            <a:ext cx="3832787" cy="3238387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0F3174-4EB7-FF42-A757-1477CE8408EF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39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D9AC15-4AB9-9343-BA26-FC911F3FDE7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accent4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9CB07-78E4-DF47-ADAA-770BADDC00D1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6" name="Graphic 7">
            <a:extLst>
              <a:ext uri="{FF2B5EF4-FFF2-40B4-BE49-F238E27FC236}">
                <a16:creationId xmlns:a16="http://schemas.microsoft.com/office/drawing/2014/main" id="{A415BD9B-2F86-44DB-82F0-796129FD8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06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ED56F-8F37-D949-BB31-B03884069A6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0DA7879-3AB5-43C5-8D40-AE4D6D9515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7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81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649" y="519113"/>
            <a:ext cx="8070601" cy="29453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649" y="1063255"/>
            <a:ext cx="8064498" cy="355284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BD53941-A3E4-3748-8EC9-CCB59BD453DC}"/>
              </a:ext>
            </a:extLst>
          </p:cNvPr>
          <p:cNvSpPr txBox="1">
            <a:spLocks/>
          </p:cNvSpPr>
          <p:nvPr userDrawn="1"/>
        </p:nvSpPr>
        <p:spPr>
          <a:xfrm>
            <a:off x="533649" y="928061"/>
            <a:ext cx="129600" cy="18000"/>
          </a:xfrm>
          <a:prstGeom prst="rect">
            <a:avLst/>
          </a:pr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EAFE48-E092-0541-90A9-7A19F42A2DF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3D0037D-EE45-41AD-8D3B-B6FE11EFED12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>
          <a:xfrm>
            <a:off x="539750" y="4786466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6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15" r:id="rId3"/>
    <p:sldLayoutId id="2147483704" r:id="rId4"/>
    <p:sldLayoutId id="2147483662" r:id="rId5"/>
    <p:sldLayoutId id="2147483716" r:id="rId6"/>
    <p:sldLayoutId id="2147483692" r:id="rId7"/>
    <p:sldLayoutId id="2147483681" r:id="rId8"/>
    <p:sldLayoutId id="2147483682" r:id="rId9"/>
    <p:sldLayoutId id="2147483674" r:id="rId10"/>
    <p:sldLayoutId id="2147483675" r:id="rId11"/>
    <p:sldLayoutId id="2147483676" r:id="rId12"/>
    <p:sldLayoutId id="2147483706" r:id="rId13"/>
    <p:sldLayoutId id="2147483708" r:id="rId14"/>
    <p:sldLayoutId id="2147483709" r:id="rId15"/>
    <p:sldLayoutId id="2147483710" r:id="rId16"/>
    <p:sldLayoutId id="2147483673" r:id="rId17"/>
    <p:sldLayoutId id="2147483711" r:id="rId18"/>
    <p:sldLayoutId id="2147483678" r:id="rId19"/>
    <p:sldLayoutId id="2147483712" r:id="rId20"/>
    <p:sldLayoutId id="2147483683" r:id="rId21"/>
    <p:sldLayoutId id="2147483684" r:id="rId22"/>
    <p:sldLayoutId id="2147483697" r:id="rId23"/>
    <p:sldLayoutId id="2147483713" r:id="rId24"/>
    <p:sldLayoutId id="2147483714" r:id="rId25"/>
    <p:sldLayoutId id="2147483694" r:id="rId26"/>
  </p:sldLayoutIdLst>
  <p:hf sldNum="0" hdr="0" ftr="0" dt="0"/>
  <p:txStyles>
    <p:titleStyle>
      <a:lvl1pPr algn="l" defTabSz="685800" rtl="0" eaLnBrk="1" latinLnBrk="0" hangingPunct="1">
        <a:lnSpc>
          <a:spcPts val="23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685800" rtl="0" eaLnBrk="1" latinLnBrk="0" hangingPunct="1">
        <a:lnSpc>
          <a:spcPct val="10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34938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orient="horz" pos="327" userDrawn="1">
          <p15:clr>
            <a:srgbClr val="F26B43"/>
          </p15:clr>
        </p15:guide>
        <p15:guide id="3" pos="5420" userDrawn="1">
          <p15:clr>
            <a:srgbClr val="F26B43"/>
          </p15:clr>
        </p15:guide>
        <p15:guide id="4" orient="horz" pos="2913" userDrawn="1">
          <p15:clr>
            <a:srgbClr val="F26B43"/>
          </p15:clr>
        </p15:guide>
        <p15:guide id="5" orient="horz" pos="100" userDrawn="1">
          <p15:clr>
            <a:srgbClr val="F26B43"/>
          </p15:clr>
        </p15:guide>
        <p15:guide id="6" pos="5670" userDrawn="1">
          <p15:clr>
            <a:srgbClr val="F26B43"/>
          </p15:clr>
        </p15:guide>
        <p15:guide id="7" orient="horz" pos="3140" userDrawn="1">
          <p15:clr>
            <a:srgbClr val="F26B43"/>
          </p15:clr>
        </p15:guide>
        <p15:guide id="8" pos="9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orient="horz" pos="3072" userDrawn="1">
          <p15:clr>
            <a:srgbClr val="F26B43"/>
          </p15:clr>
        </p15:guide>
        <p15:guide id="11" orient="horz" pos="8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services.datafordeler.dk/DAR/DAR/2.0.0/rest/adresse?id=0a3f50a0-465f-32b8-e044-0003ba298018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datafordeler.dk/DAR/DAR/2.0.0/rest/adresse?id=0a3f50a0-465f-32b8-e044-0003ba298018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859AF0-8578-4A3F-9225-4185D0E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118573" cy="1038912"/>
          </a:xfrm>
        </p:spPr>
        <p:txBody>
          <a:bodyPr/>
          <a:lstStyle/>
          <a:p>
            <a:r>
              <a:rPr lang="en-GB" noProof="0" dirty="0"/>
              <a:t>Moderne rest-</a:t>
            </a:r>
            <a:r>
              <a:rPr lang="en-GB" noProof="0" dirty="0" err="1"/>
              <a:t>tjenester</a:t>
            </a:r>
            <a:r>
              <a:rPr lang="en-GB" noProof="0" dirty="0"/>
              <a:t> og </a:t>
            </a:r>
            <a:r>
              <a:rPr lang="en-GB" noProof="0" dirty="0" err="1"/>
              <a:t>odata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919DA-C05D-4D6E-93E0-B7EB2412AF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7" y="964059"/>
            <a:ext cx="367706" cy="232165"/>
          </a:xfrm>
        </p:spPr>
        <p:txBody>
          <a:bodyPr/>
          <a:lstStyle/>
          <a:p>
            <a:r>
              <a:rPr lang="en-US" dirty="0" err="1"/>
              <a:t>Sdfi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9311F8-A1A7-4DC9-BD13-2D71DB6D9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Modernisering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Datafordeleren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3D8B26-06E9-4C13-B78C-71A1385A04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13-09-2023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2F8BBF-E671-448B-B075-A247DA58E8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1.0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37A0B7-C50B-44FD-AB47-59DF58765F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August Clement Leve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E3E49D-0858-4973-9DBB-42775FD700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aucl@netcompany.com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125D84E-950D-4E00-9AC1-FC438AEB4A7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F5B4B5-477D-4E94-9B40-3BAB12E915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0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3DFF-BFCF-A459-AF02-7E06F9D4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REST-Tjenester – Mål for visionen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E375E-87E5-DC6C-FEF4-6D02DC6C8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Færre arbejdsopgaver relateret til registres DLS</a:t>
            </a:r>
            <a:r>
              <a:rPr lang="da-DK" dirty="0">
                <a:latin typeface="Calibri" panose="020F0502020204030204" pitchFamily="34" charset="0"/>
              </a:rPr>
              <a:t>-arbejde</a:t>
            </a: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Mere fleksibel adgang til data på Datafordeleren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Lavere time-to-</a:t>
            </a:r>
            <a:r>
              <a:rPr lang="da-DK" dirty="0" err="1">
                <a:effectLst/>
                <a:latin typeface="Calibri" panose="020F0502020204030204" pitchFamily="34" charset="0"/>
              </a:rPr>
              <a:t>market</a:t>
            </a:r>
            <a:r>
              <a:rPr lang="da-DK" dirty="0">
                <a:effectLst/>
                <a:latin typeface="Calibri" panose="020F0502020204030204" pitchFamily="34" charset="0"/>
              </a:rPr>
              <a:t> på tjenester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Lavere driftsomkostninger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Anvendere mister ikke funktionalitet de har adgang til i dag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dirty="0">
                <a:latin typeface="Calibri" panose="020F0502020204030204" pitchFamily="34" charset="0"/>
              </a:rPr>
              <a:t>Tjenesterne skal </a:t>
            </a:r>
            <a:r>
              <a:rPr lang="da-DK" dirty="0" err="1">
                <a:latin typeface="Calibri" panose="020F0502020204030204" pitchFamily="34" charset="0"/>
              </a:rPr>
              <a:t>performe</a:t>
            </a:r>
            <a:endParaRPr lang="da-DK" sz="1400" dirty="0">
              <a:effectLst/>
              <a:latin typeface="Calibri" panose="020F0502020204030204" pitchFamily="34" charset="0"/>
            </a:endParaRP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735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latin typeface="Calibri" panose="020F0502020204030204" pitchFamily="34" charset="0"/>
              </a:rPr>
              <a:t>Anvendelse af </a:t>
            </a:r>
            <a:r>
              <a:rPr lang="da-DK" dirty="0" err="1">
                <a:latin typeface="Calibri" panose="020F0502020204030204" pitchFamily="34" charset="0"/>
              </a:rPr>
              <a:t>odata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51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D7E2-9AC8-4D12-9B5F-6E596AC2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Anvendelse af </a:t>
            </a:r>
            <a:r>
              <a:rPr lang="da-DK" dirty="0" err="1"/>
              <a:t>Odata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F82A2-4F93-D567-D26D-93182C18CC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Moderne REST-tjenester udstiller data igennem den Fleksible Opslagslogik som bruger </a:t>
            </a:r>
            <a:r>
              <a:rPr lang="da-DK" dirty="0" err="1"/>
              <a:t>Odata</a:t>
            </a:r>
            <a:r>
              <a:rPr lang="da-DK" dirty="0"/>
              <a:t> syntaks til sin snitflade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Dataudtræk vil blive lavet ved at sammensætte en URL på samme måde som med nuværende REST-Tjenester</a:t>
            </a:r>
          </a:p>
          <a:p>
            <a:endParaRPr lang="da-DK" dirty="0"/>
          </a:p>
          <a:p>
            <a:r>
              <a:rPr lang="da-DK" dirty="0"/>
              <a:t>Der vil blive etableret en lang række endepunkter der hver især henter bestemte objekter fra registerdata</a:t>
            </a:r>
          </a:p>
          <a:p>
            <a:pPr lvl="1"/>
            <a:r>
              <a:rPr lang="da-DK" dirty="0"/>
              <a:t>Forklares i de følgende slides</a:t>
            </a:r>
          </a:p>
        </p:txBody>
      </p:sp>
    </p:spTree>
    <p:extLst>
      <p:ext uri="{BB962C8B-B14F-4D97-AF65-F5344CB8AC3E}">
        <p14:creationId xmlns:p14="http://schemas.microsoft.com/office/powerpoint/2010/main" val="4068397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43F80-5FE4-1BF9-680E-BC474832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Etablering af endepunkter</a:t>
            </a:r>
          </a:p>
        </p:txBody>
      </p:sp>
      <p:sp>
        <p:nvSpPr>
          <p:cNvPr id="98" name="Rectangle: Rounded Corners 115">
            <a:extLst>
              <a:ext uri="{FF2B5EF4-FFF2-40B4-BE49-F238E27FC236}">
                <a16:creationId xmlns:a16="http://schemas.microsoft.com/office/drawing/2014/main" id="{437CB02B-31DB-125E-F0B5-2F131D4BF790}"/>
              </a:ext>
            </a:extLst>
          </p:cNvPr>
          <p:cNvSpPr/>
          <p:nvPr/>
        </p:nvSpPr>
        <p:spPr>
          <a:xfrm>
            <a:off x="911379" y="2355750"/>
            <a:ext cx="909192" cy="432000"/>
          </a:xfrm>
          <a:prstGeom prst="roundRect">
            <a:avLst>
              <a:gd name="adj" fmla="val 7077"/>
            </a:avLst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Anvender-organisation</a:t>
            </a:r>
          </a:p>
        </p:txBody>
      </p:sp>
      <p:sp>
        <p:nvSpPr>
          <p:cNvPr id="99" name="Cylinder 98">
            <a:extLst>
              <a:ext uri="{FF2B5EF4-FFF2-40B4-BE49-F238E27FC236}">
                <a16:creationId xmlns:a16="http://schemas.microsoft.com/office/drawing/2014/main" id="{58E55065-3AA0-3C8D-4D57-90D143A72288}"/>
              </a:ext>
            </a:extLst>
          </p:cNvPr>
          <p:cNvSpPr/>
          <p:nvPr/>
        </p:nvSpPr>
        <p:spPr>
          <a:xfrm>
            <a:off x="6266422" y="1850020"/>
            <a:ext cx="1194103" cy="1459464"/>
          </a:xfrm>
          <a:prstGeom prst="can">
            <a:avLst>
              <a:gd name="adj" fmla="val 3833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ctr"/>
          <a:lstStyle/>
          <a:p>
            <a:pPr algn="ctr"/>
            <a:r>
              <a:rPr lang="da-DK" sz="800" dirty="0">
                <a:solidFill>
                  <a:sysClr val="windowText" lastClr="000000"/>
                </a:solidFill>
              </a:rPr>
              <a:t>Registerdata</a:t>
            </a:r>
          </a:p>
        </p:txBody>
      </p:sp>
      <p:sp>
        <p:nvSpPr>
          <p:cNvPr id="100" name="Rectangle 2">
            <a:extLst>
              <a:ext uri="{FF2B5EF4-FFF2-40B4-BE49-F238E27FC236}">
                <a16:creationId xmlns:a16="http://schemas.microsoft.com/office/drawing/2014/main" id="{8E529399-789B-B8F9-8919-2A1D8BE6F616}"/>
              </a:ext>
            </a:extLst>
          </p:cNvPr>
          <p:cNvSpPr/>
          <p:nvPr/>
        </p:nvSpPr>
        <p:spPr>
          <a:xfrm>
            <a:off x="2666257" y="1303245"/>
            <a:ext cx="828000" cy="25370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Fleksibel Opslagslogik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FCD2A8E-5486-A7BF-2C8E-4147815201C4}"/>
              </a:ext>
            </a:extLst>
          </p:cNvPr>
          <p:cNvCxnSpPr>
            <a:cxnSpLocks/>
            <a:stCxn id="98" idx="3"/>
            <a:endCxn id="100" idx="1"/>
          </p:cNvCxnSpPr>
          <p:nvPr/>
        </p:nvCxnSpPr>
        <p:spPr>
          <a:xfrm>
            <a:off x="1820571" y="2571750"/>
            <a:ext cx="84568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Document 101">
            <a:extLst>
              <a:ext uri="{FF2B5EF4-FFF2-40B4-BE49-F238E27FC236}">
                <a16:creationId xmlns:a16="http://schemas.microsoft.com/office/drawing/2014/main" id="{75712DC4-5703-65BD-162F-1E02F37E39E4}"/>
              </a:ext>
            </a:extLst>
          </p:cNvPr>
          <p:cNvSpPr/>
          <p:nvPr/>
        </p:nvSpPr>
        <p:spPr>
          <a:xfrm>
            <a:off x="4346112" y="2233344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 err="1"/>
              <a:t>HusnummerUdvidet</a:t>
            </a:r>
            <a:endParaRPr lang="da-DK" sz="800" b="1" dirty="0"/>
          </a:p>
        </p:txBody>
      </p:sp>
      <p:sp>
        <p:nvSpPr>
          <p:cNvPr id="103" name="Flowchart: Document 102">
            <a:extLst>
              <a:ext uri="{FF2B5EF4-FFF2-40B4-BE49-F238E27FC236}">
                <a16:creationId xmlns:a16="http://schemas.microsoft.com/office/drawing/2014/main" id="{2B7A99E0-74C8-39AE-130A-E917358A63E0}"/>
              </a:ext>
            </a:extLst>
          </p:cNvPr>
          <p:cNvSpPr/>
          <p:nvPr/>
        </p:nvSpPr>
        <p:spPr>
          <a:xfrm>
            <a:off x="4341998" y="1742941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Husnummer</a:t>
            </a:r>
          </a:p>
        </p:txBody>
      </p:sp>
      <p:sp>
        <p:nvSpPr>
          <p:cNvPr id="104" name="Flowchart: Document 103">
            <a:extLst>
              <a:ext uri="{FF2B5EF4-FFF2-40B4-BE49-F238E27FC236}">
                <a16:creationId xmlns:a16="http://schemas.microsoft.com/office/drawing/2014/main" id="{3F0D468F-A94F-F4F3-DE8F-A800053E3C27}"/>
              </a:ext>
            </a:extLst>
          </p:cNvPr>
          <p:cNvSpPr/>
          <p:nvPr/>
        </p:nvSpPr>
        <p:spPr>
          <a:xfrm>
            <a:off x="4341998" y="3198147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Bygning</a:t>
            </a:r>
          </a:p>
        </p:txBody>
      </p:sp>
      <p:sp>
        <p:nvSpPr>
          <p:cNvPr id="105" name="Flowchart: Document 104">
            <a:extLst>
              <a:ext uri="{FF2B5EF4-FFF2-40B4-BE49-F238E27FC236}">
                <a16:creationId xmlns:a16="http://schemas.microsoft.com/office/drawing/2014/main" id="{817CB27B-9533-B335-D294-A0818D4338BA}"/>
              </a:ext>
            </a:extLst>
          </p:cNvPr>
          <p:cNvSpPr/>
          <p:nvPr/>
        </p:nvSpPr>
        <p:spPr>
          <a:xfrm>
            <a:off x="4341999" y="2715745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Adresse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9FEE56F-D647-A48C-A8ED-480E595532FB}"/>
              </a:ext>
            </a:extLst>
          </p:cNvPr>
          <p:cNvCxnSpPr>
            <a:cxnSpLocks/>
            <a:endCxn id="103" idx="1"/>
          </p:cNvCxnSpPr>
          <p:nvPr/>
        </p:nvCxnSpPr>
        <p:spPr>
          <a:xfrm>
            <a:off x="3492201" y="1886936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D49A708-49D2-C148-0374-29AC341E754C}"/>
              </a:ext>
            </a:extLst>
          </p:cNvPr>
          <p:cNvCxnSpPr>
            <a:cxnSpLocks/>
            <a:endCxn id="102" idx="1"/>
          </p:cNvCxnSpPr>
          <p:nvPr/>
        </p:nvCxnSpPr>
        <p:spPr>
          <a:xfrm>
            <a:off x="3518112" y="2369484"/>
            <a:ext cx="828000" cy="78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219F4A2-20D2-E300-8034-7B05301E09DE}"/>
              </a:ext>
            </a:extLst>
          </p:cNvPr>
          <p:cNvCxnSpPr>
            <a:cxnSpLocks/>
            <a:endCxn id="104" idx="1"/>
          </p:cNvCxnSpPr>
          <p:nvPr/>
        </p:nvCxnSpPr>
        <p:spPr>
          <a:xfrm>
            <a:off x="3492201" y="3342142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5016B00-DF83-6BB3-20A9-2F832EBFEB1F}"/>
              </a:ext>
            </a:extLst>
          </p:cNvPr>
          <p:cNvCxnSpPr>
            <a:cxnSpLocks/>
            <a:stCxn id="103" idx="3"/>
          </p:cNvCxnSpPr>
          <p:nvPr/>
        </p:nvCxnSpPr>
        <p:spPr>
          <a:xfrm>
            <a:off x="5422793" y="1886936"/>
            <a:ext cx="843629" cy="2914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4CEF2D9-DC1A-9125-175C-1F0518592A55}"/>
              </a:ext>
            </a:extLst>
          </p:cNvPr>
          <p:cNvCxnSpPr>
            <a:cxnSpLocks/>
            <a:stCxn id="102" idx="3"/>
          </p:cNvCxnSpPr>
          <p:nvPr/>
        </p:nvCxnSpPr>
        <p:spPr>
          <a:xfrm flipV="1">
            <a:off x="5426907" y="2369484"/>
            <a:ext cx="839515" cy="78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EC108B9-EB07-FFA1-4790-EAE11B1794AB}"/>
              </a:ext>
            </a:extLst>
          </p:cNvPr>
          <p:cNvCxnSpPr>
            <a:cxnSpLocks/>
          </p:cNvCxnSpPr>
          <p:nvPr/>
        </p:nvCxnSpPr>
        <p:spPr>
          <a:xfrm flipV="1">
            <a:off x="5426907" y="3092824"/>
            <a:ext cx="843629" cy="24931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5F0C60A-99B9-DD68-70BF-5B4FD611429C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5422794" y="2859740"/>
            <a:ext cx="84362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235B551-7858-D478-4160-199D7205D966}"/>
              </a:ext>
            </a:extLst>
          </p:cNvPr>
          <p:cNvCxnSpPr>
            <a:cxnSpLocks/>
            <a:endCxn id="105" idx="1"/>
          </p:cNvCxnSpPr>
          <p:nvPr/>
        </p:nvCxnSpPr>
        <p:spPr>
          <a:xfrm flipV="1">
            <a:off x="3492201" y="2859740"/>
            <a:ext cx="849798" cy="448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70B0D022-DD34-9FF6-9815-F893E6FD13DE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</p:spTree>
    <p:extLst>
      <p:ext uri="{BB962C8B-B14F-4D97-AF65-F5344CB8AC3E}">
        <p14:creationId xmlns:p14="http://schemas.microsoft.com/office/powerpoint/2010/main" val="3541971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1293-3F3A-9AFE-B435-08D0BE6A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Etablering af endepunkter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495F8-F69B-4687-5E95-0AFCC9F35E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650" y="1052423"/>
            <a:ext cx="3442198" cy="357196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a-DK" dirty="0"/>
              <a:t>Husnummer:</a:t>
            </a:r>
          </a:p>
          <a:p>
            <a:pPr lvl="1">
              <a:lnSpc>
                <a:spcPct val="120000"/>
              </a:lnSpc>
            </a:pPr>
            <a:r>
              <a:rPr lang="da-DK" dirty="0"/>
              <a:t>Der medtages kun felter der tilhører selve husnummeret</a:t>
            </a:r>
          </a:p>
          <a:p>
            <a:pPr>
              <a:lnSpc>
                <a:spcPct val="120000"/>
              </a:lnSpc>
            </a:pPr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211C0A-5A4B-C461-3E58-3341306CBD8F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F32EFEE8-7A88-BB41-B413-3BDEEFA6E25E}"/>
              </a:ext>
            </a:extLst>
          </p:cNvPr>
          <p:cNvSpPr/>
          <p:nvPr/>
        </p:nvSpPr>
        <p:spPr>
          <a:xfrm>
            <a:off x="4568949" y="1523135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Husnummer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BA07687-C20B-A156-4FF6-D0F7F0526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020" y="1889107"/>
            <a:ext cx="2787533" cy="249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17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D80D8C8-73E7-A1BA-29E9-BF49C1E3C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086" y="1595571"/>
            <a:ext cx="2787533" cy="24955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4D2594-F84F-42E4-7AAC-F31DC41E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Etablering af endepunkter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FC787-1A36-E985-67E4-D70F6CCA36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650" y="1052423"/>
            <a:ext cx="2667000" cy="3571965"/>
          </a:xfrm>
        </p:spPr>
        <p:txBody>
          <a:bodyPr/>
          <a:lstStyle/>
          <a:p>
            <a:r>
              <a:rPr lang="da-DK" dirty="0" err="1"/>
              <a:t>HusnummerUdvidet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Indeholder felter fra selve husnummeret</a:t>
            </a:r>
          </a:p>
          <a:p>
            <a:pPr lvl="1"/>
            <a:r>
              <a:rPr lang="da-DK" dirty="0"/>
              <a:t>Indeholder </a:t>
            </a:r>
            <a:r>
              <a:rPr lang="da-DK" b="1" dirty="0"/>
              <a:t>også</a:t>
            </a:r>
            <a:r>
              <a:rPr lang="da-DK" dirty="0"/>
              <a:t> felter fra andre objekter som husnummeret har en relation til. I dette tilfælde er det:</a:t>
            </a:r>
          </a:p>
          <a:p>
            <a:pPr lvl="2"/>
            <a:r>
              <a:rPr lang="da-DK" dirty="0"/>
              <a:t>Afstemningsområde</a:t>
            </a:r>
          </a:p>
          <a:p>
            <a:pPr lvl="2"/>
            <a:r>
              <a:rPr lang="da-DK" dirty="0"/>
              <a:t>Kommuneinddeling</a:t>
            </a:r>
          </a:p>
          <a:p>
            <a:pPr lvl="2"/>
            <a:r>
              <a:rPr lang="da-DK" dirty="0" err="1"/>
              <a:t>MRAfstemningsområde</a:t>
            </a:r>
            <a:endParaRPr lang="da-DK" dirty="0"/>
          </a:p>
          <a:p>
            <a:pPr lvl="2"/>
            <a:r>
              <a:rPr lang="da-DK" dirty="0"/>
              <a:t>Sogneinddeling</a:t>
            </a:r>
          </a:p>
          <a:p>
            <a:pPr lvl="2"/>
            <a:r>
              <a:rPr lang="da-DK" dirty="0" err="1"/>
              <a:t>NavngivenVej</a:t>
            </a:r>
            <a:endParaRPr lang="da-DK" dirty="0"/>
          </a:p>
          <a:p>
            <a:pPr lvl="2"/>
            <a:r>
              <a:rPr lang="da-DK" dirty="0"/>
              <a:t>Postnummer</a:t>
            </a:r>
          </a:p>
          <a:p>
            <a:pPr lvl="1"/>
            <a:endParaRPr lang="da-DK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11087D-CD5C-9219-5F2F-E4B412BD3224}"/>
              </a:ext>
            </a:extLst>
          </p:cNvPr>
          <p:cNvCxnSpPr>
            <a:cxnSpLocks/>
          </p:cNvCxnSpPr>
          <p:nvPr/>
        </p:nvCxnSpPr>
        <p:spPr>
          <a:xfrm flipV="1">
            <a:off x="4643718" y="884382"/>
            <a:ext cx="1775011" cy="1132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56D765-E184-211E-6B09-F85ED0ACABA4}"/>
              </a:ext>
            </a:extLst>
          </p:cNvPr>
          <p:cNvCxnSpPr>
            <a:cxnSpLocks/>
          </p:cNvCxnSpPr>
          <p:nvPr/>
        </p:nvCxnSpPr>
        <p:spPr>
          <a:xfrm flipV="1">
            <a:off x="4643718" y="1511107"/>
            <a:ext cx="1739153" cy="1447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D60A25-3EBE-66F8-ABFA-2781F00AEB66}"/>
              </a:ext>
            </a:extLst>
          </p:cNvPr>
          <p:cNvCxnSpPr>
            <a:cxnSpLocks/>
          </p:cNvCxnSpPr>
          <p:nvPr/>
        </p:nvCxnSpPr>
        <p:spPr>
          <a:xfrm flipV="1">
            <a:off x="5156947" y="2147872"/>
            <a:ext cx="1225924" cy="902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D33246-3F81-F806-1E85-0EB0A48AE2EC}"/>
              </a:ext>
            </a:extLst>
          </p:cNvPr>
          <p:cNvCxnSpPr>
            <a:cxnSpLocks/>
          </p:cNvCxnSpPr>
          <p:nvPr/>
        </p:nvCxnSpPr>
        <p:spPr>
          <a:xfrm flipV="1">
            <a:off x="4572000" y="2686427"/>
            <a:ext cx="1779494" cy="657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5ED540-C9D5-7D85-484F-55629AB15ACB}"/>
              </a:ext>
            </a:extLst>
          </p:cNvPr>
          <p:cNvCxnSpPr>
            <a:cxnSpLocks/>
          </p:cNvCxnSpPr>
          <p:nvPr/>
        </p:nvCxnSpPr>
        <p:spPr>
          <a:xfrm flipV="1">
            <a:off x="5652247" y="3386511"/>
            <a:ext cx="667871" cy="426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56C05E-641A-B94C-D3BB-5183C5219000}"/>
              </a:ext>
            </a:extLst>
          </p:cNvPr>
          <p:cNvCxnSpPr>
            <a:cxnSpLocks/>
          </p:cNvCxnSpPr>
          <p:nvPr/>
        </p:nvCxnSpPr>
        <p:spPr>
          <a:xfrm>
            <a:off x="5553635" y="3953435"/>
            <a:ext cx="735106" cy="62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32282E7C-A838-7A17-43ED-F5BCC85EB466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DC092144-0696-235B-6F97-A1BE9FE8F1DF}"/>
              </a:ext>
            </a:extLst>
          </p:cNvPr>
          <p:cNvSpPr/>
          <p:nvPr/>
        </p:nvSpPr>
        <p:spPr>
          <a:xfrm>
            <a:off x="3315400" y="1223117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 err="1"/>
              <a:t>HusnummerUdvidet</a:t>
            </a:r>
            <a:endParaRPr lang="da-DK" sz="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F616FAA-541F-F5B9-831D-13CA85000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024" y="661677"/>
            <a:ext cx="1267002" cy="4429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E88E315-195C-8777-A71F-5858A71677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6244" y="1283489"/>
            <a:ext cx="935762" cy="45523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41B642-ED01-504A-06AA-B211586DCB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4028" y="1899416"/>
            <a:ext cx="1310994" cy="41820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AD40DE6-72F5-0B58-E0A5-15FF4A51DD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4121" y="3049912"/>
            <a:ext cx="2083929" cy="50886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51FC6CA-5C48-AC6A-77BE-C772355B83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4121" y="2478309"/>
            <a:ext cx="794583" cy="41820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8474C1D-5BEE-A8E2-B806-0E2785A2A8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2871" y="3812695"/>
            <a:ext cx="2199796" cy="46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2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C2FC-B809-9B7C-747E-C34723F1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Nuværende vs. Moderne REST-Tjenester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1CBF1-2D1B-B987-9187-1E4EC278CF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650" y="1052423"/>
            <a:ext cx="4469574" cy="3571965"/>
          </a:xfrm>
        </p:spPr>
        <p:txBody>
          <a:bodyPr>
            <a:normAutofit/>
          </a:bodyPr>
          <a:lstStyle/>
          <a:p>
            <a:r>
              <a:rPr lang="da-DK" sz="1500" dirty="0">
                <a:latin typeface="+mj-lt"/>
              </a:rPr>
              <a:t>Eksempel – Filtrering af DAR adresse på id:</a:t>
            </a:r>
            <a:endParaRPr lang="da-DK" sz="1500" dirty="0">
              <a:latin typeface="+mj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da-DK" sz="1300" b="0" i="0" dirty="0">
                <a:effectLst/>
                <a:latin typeface="+mj-lt"/>
              </a:rPr>
              <a:t>Nuværende REST-Tjenester: </a:t>
            </a:r>
            <a:r>
              <a:rPr lang="da-DK" sz="1100" dirty="0">
                <a:latin typeface="+mj-lt"/>
              </a:rPr>
              <a:t>https://services.datafordeler.dk/DAR/DAR/2.0.0/rest/Adresse?</a:t>
            </a:r>
          </a:p>
          <a:p>
            <a:pPr marL="312737" lvl="1" indent="0">
              <a:buNone/>
            </a:pPr>
            <a:r>
              <a:rPr lang="da-DK" sz="1100" dirty="0">
                <a:latin typeface="+mj-lt"/>
              </a:rPr>
              <a:t>    id=0a3f50a0-465f-32b8-e044-0003ba298018&amp;MedDybde=false</a:t>
            </a:r>
          </a:p>
          <a:p>
            <a:pPr lvl="1"/>
            <a:r>
              <a:rPr lang="da-DK" sz="1300" dirty="0">
                <a:latin typeface="+mj-lt"/>
              </a:rPr>
              <a:t>Moderne REST-Tjenester: </a:t>
            </a:r>
            <a:r>
              <a:rPr lang="pt-BR" sz="1100" dirty="0">
                <a:latin typeface="+mj-lt"/>
              </a:rPr>
              <a:t>https://services.datafordeler.dk/api/v1/DAR/Adresse?</a:t>
            </a:r>
          </a:p>
          <a:p>
            <a:pPr marL="312737" lvl="1" indent="0">
              <a:buNone/>
            </a:pPr>
            <a:r>
              <a:rPr lang="pt-BR" sz="1100" dirty="0">
                <a:latin typeface="+mj-lt"/>
              </a:rPr>
              <a:t>    $select=*&amp;$filter=id eq 0a3f50a0-465f-32b8-e044-0003ba298018</a:t>
            </a:r>
            <a:endParaRPr lang="da-DK" sz="1100" dirty="0">
              <a:latin typeface="+mj-lt"/>
            </a:endParaRPr>
          </a:p>
          <a:p>
            <a:endParaRPr lang="da-DK" b="0" i="0" dirty="0">
              <a:effectLst/>
              <a:latin typeface="+mj-lt"/>
            </a:endParaRPr>
          </a:p>
          <a:p>
            <a:r>
              <a:rPr lang="da-DK" sz="1500" b="0" i="0" dirty="0">
                <a:effectLst/>
                <a:latin typeface="+mj-lt"/>
              </a:rPr>
              <a:t>Forklari</a:t>
            </a:r>
            <a:r>
              <a:rPr lang="da-DK" sz="1500" dirty="0">
                <a:latin typeface="+mj-lt"/>
              </a:rPr>
              <a:t>ng:</a:t>
            </a:r>
          </a:p>
          <a:p>
            <a:pPr lvl="1"/>
            <a:r>
              <a:rPr lang="da-DK" sz="1300" dirty="0">
                <a:latin typeface="+mj-lt"/>
              </a:rPr>
              <a:t>‘$</a:t>
            </a:r>
            <a:r>
              <a:rPr lang="da-DK" sz="1300" dirty="0" err="1">
                <a:latin typeface="+mj-lt"/>
              </a:rPr>
              <a:t>select</a:t>
            </a:r>
            <a:r>
              <a:rPr lang="da-DK" sz="1300" dirty="0">
                <a:latin typeface="+mj-lt"/>
              </a:rPr>
              <a:t>=*’: Giv mig alle datafelter fra ”Adresse”</a:t>
            </a:r>
          </a:p>
          <a:p>
            <a:pPr lvl="1"/>
            <a:r>
              <a:rPr lang="da-DK" sz="1300" b="0" i="0" dirty="0">
                <a:effectLst/>
                <a:latin typeface="+mj-lt"/>
              </a:rPr>
              <a:t>‘$filter=id </a:t>
            </a:r>
            <a:r>
              <a:rPr lang="da-DK" sz="1300" b="0" i="0" dirty="0" err="1">
                <a:effectLst/>
                <a:latin typeface="+mj-lt"/>
              </a:rPr>
              <a:t>eq</a:t>
            </a:r>
            <a:r>
              <a:rPr lang="da-DK" sz="1300" b="0" i="0" dirty="0">
                <a:effectLst/>
                <a:latin typeface="+mj-lt"/>
              </a:rPr>
              <a:t> X’: Hvor det gælder at adressens </a:t>
            </a:r>
            <a:r>
              <a:rPr lang="da-DK" sz="1300" dirty="0">
                <a:latin typeface="+mj-lt"/>
              </a:rPr>
              <a:t>‘</a:t>
            </a:r>
            <a:r>
              <a:rPr lang="da-DK" sz="1300" b="0" i="0" dirty="0" err="1">
                <a:effectLst/>
                <a:latin typeface="+mj-lt"/>
              </a:rPr>
              <a:t>id’-felt</a:t>
            </a:r>
            <a:r>
              <a:rPr lang="da-DK" sz="1300" b="0" i="0" dirty="0">
                <a:effectLst/>
                <a:latin typeface="+mj-lt"/>
              </a:rPr>
              <a:t> er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9C72F3-429D-4D4D-FD5D-DB7D2B93F61B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206E6D-59C7-EF68-72E1-453D378E2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836" y="1407459"/>
            <a:ext cx="3456540" cy="227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40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43F80-5FE4-1BF9-680E-BC474832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Etablering af endepunkter</a:t>
            </a:r>
          </a:p>
        </p:txBody>
      </p:sp>
      <p:sp>
        <p:nvSpPr>
          <p:cNvPr id="6" name="Rectangle: Rounded Corners 115">
            <a:extLst>
              <a:ext uri="{FF2B5EF4-FFF2-40B4-BE49-F238E27FC236}">
                <a16:creationId xmlns:a16="http://schemas.microsoft.com/office/drawing/2014/main" id="{16781AEF-2224-D916-D089-D85DE3C2AFD1}"/>
              </a:ext>
            </a:extLst>
          </p:cNvPr>
          <p:cNvSpPr/>
          <p:nvPr/>
        </p:nvSpPr>
        <p:spPr>
          <a:xfrm>
            <a:off x="911379" y="2355750"/>
            <a:ext cx="909192" cy="432000"/>
          </a:xfrm>
          <a:prstGeom prst="roundRect">
            <a:avLst>
              <a:gd name="adj" fmla="val 7077"/>
            </a:avLst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Anvender-organisation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5DE50714-F2CF-08FD-EFF5-3FA4A1B8DA7A}"/>
              </a:ext>
            </a:extLst>
          </p:cNvPr>
          <p:cNvSpPr/>
          <p:nvPr/>
        </p:nvSpPr>
        <p:spPr>
          <a:xfrm>
            <a:off x="6266422" y="1850020"/>
            <a:ext cx="1194103" cy="1459464"/>
          </a:xfrm>
          <a:prstGeom prst="can">
            <a:avLst>
              <a:gd name="adj" fmla="val 3833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ctr"/>
          <a:lstStyle/>
          <a:p>
            <a:pPr algn="ctr"/>
            <a:r>
              <a:rPr lang="da-DK" sz="800" dirty="0">
                <a:solidFill>
                  <a:sysClr val="windowText" lastClr="000000"/>
                </a:solidFill>
              </a:rPr>
              <a:t>Registerdata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6705475-DB57-0513-0E95-E463FC7EBD76}"/>
              </a:ext>
            </a:extLst>
          </p:cNvPr>
          <p:cNvSpPr/>
          <p:nvPr/>
        </p:nvSpPr>
        <p:spPr>
          <a:xfrm>
            <a:off x="2666257" y="1303245"/>
            <a:ext cx="828000" cy="25370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Fleksibel Opslagslogik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51B5F14E-B432-BCE0-54B1-ECD3EDF87267}"/>
              </a:ext>
            </a:extLst>
          </p:cNvPr>
          <p:cNvSpPr/>
          <p:nvPr/>
        </p:nvSpPr>
        <p:spPr>
          <a:xfrm>
            <a:off x="4346112" y="2233344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 err="1"/>
              <a:t>HusnummerUdvidet</a:t>
            </a:r>
            <a:endParaRPr lang="da-DK" sz="800" b="1" dirty="0"/>
          </a:p>
        </p:txBody>
      </p:sp>
      <p:sp>
        <p:nvSpPr>
          <p:cNvPr id="20" name="Flowchart: Document 19">
            <a:extLst>
              <a:ext uri="{FF2B5EF4-FFF2-40B4-BE49-F238E27FC236}">
                <a16:creationId xmlns:a16="http://schemas.microsoft.com/office/drawing/2014/main" id="{B8282CBC-111D-06B6-AB41-EE35B2CAD424}"/>
              </a:ext>
            </a:extLst>
          </p:cNvPr>
          <p:cNvSpPr/>
          <p:nvPr/>
        </p:nvSpPr>
        <p:spPr>
          <a:xfrm>
            <a:off x="4341998" y="1742941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Husnummer</a:t>
            </a:r>
          </a:p>
        </p:txBody>
      </p:sp>
      <p:sp>
        <p:nvSpPr>
          <p:cNvPr id="21" name="Flowchart: Document 20">
            <a:extLst>
              <a:ext uri="{FF2B5EF4-FFF2-40B4-BE49-F238E27FC236}">
                <a16:creationId xmlns:a16="http://schemas.microsoft.com/office/drawing/2014/main" id="{ABBA10A9-A827-7E2D-2272-AF1E4540F581}"/>
              </a:ext>
            </a:extLst>
          </p:cNvPr>
          <p:cNvSpPr/>
          <p:nvPr/>
        </p:nvSpPr>
        <p:spPr>
          <a:xfrm>
            <a:off x="4341998" y="3198147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Bygning</a:t>
            </a:r>
          </a:p>
        </p:txBody>
      </p:sp>
      <p:sp>
        <p:nvSpPr>
          <p:cNvPr id="22" name="Flowchart: Document 21">
            <a:extLst>
              <a:ext uri="{FF2B5EF4-FFF2-40B4-BE49-F238E27FC236}">
                <a16:creationId xmlns:a16="http://schemas.microsoft.com/office/drawing/2014/main" id="{5429AA51-E2D9-14FF-654F-D09A1EF0B478}"/>
              </a:ext>
            </a:extLst>
          </p:cNvPr>
          <p:cNvSpPr/>
          <p:nvPr/>
        </p:nvSpPr>
        <p:spPr>
          <a:xfrm>
            <a:off x="4341999" y="2715745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Adresse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27870D-1D6F-2D40-5FB5-641E2C38CF16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492201" y="1886936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D69F52-709A-252D-CB1F-120217D61BDF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518112" y="2369484"/>
            <a:ext cx="828000" cy="78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8344C0-01D3-CBB3-9C9B-9E0724C4F855}"/>
              </a:ext>
            </a:extLst>
          </p:cNvPr>
          <p:cNvCxnSpPr>
            <a:cxnSpLocks/>
          </p:cNvCxnSpPr>
          <p:nvPr/>
        </p:nvCxnSpPr>
        <p:spPr>
          <a:xfrm>
            <a:off x="3492201" y="2774706"/>
            <a:ext cx="849798" cy="8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9DDBFE8-02AE-D8B2-0D73-0A4FE5705E6A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492201" y="3342142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AAF1549-400B-86AF-7BAA-8F475448563E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5426907" y="2369484"/>
            <a:ext cx="839515" cy="78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941126A-9B12-281B-60D6-AF7484EAA821}"/>
              </a:ext>
            </a:extLst>
          </p:cNvPr>
          <p:cNvCxnSpPr>
            <a:cxnSpLocks/>
          </p:cNvCxnSpPr>
          <p:nvPr/>
        </p:nvCxnSpPr>
        <p:spPr>
          <a:xfrm>
            <a:off x="5426907" y="2782707"/>
            <a:ext cx="8436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BFA40C9-C4A5-A2A9-3E6A-27CD6268F656}"/>
              </a:ext>
            </a:extLst>
          </p:cNvPr>
          <p:cNvCxnSpPr>
            <a:cxnSpLocks/>
          </p:cNvCxnSpPr>
          <p:nvPr/>
        </p:nvCxnSpPr>
        <p:spPr>
          <a:xfrm flipV="1">
            <a:off x="5426907" y="3092824"/>
            <a:ext cx="843629" cy="24931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6458CA9-B75E-64F9-745A-66589AEF555E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5422794" y="2859740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F316E03-6CF6-4B21-0008-8B8419EC3E91}"/>
              </a:ext>
            </a:extLst>
          </p:cNvPr>
          <p:cNvCxnSpPr>
            <a:cxnSpLocks/>
          </p:cNvCxnSpPr>
          <p:nvPr/>
        </p:nvCxnSpPr>
        <p:spPr>
          <a:xfrm flipH="1">
            <a:off x="3492201" y="2865690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A9CD6F8-1516-F3C4-B28D-E1F5D3A30A2C}"/>
              </a:ext>
            </a:extLst>
          </p:cNvPr>
          <p:cNvCxnSpPr>
            <a:cxnSpLocks/>
          </p:cNvCxnSpPr>
          <p:nvPr/>
        </p:nvCxnSpPr>
        <p:spPr>
          <a:xfrm>
            <a:off x="5422793" y="1886936"/>
            <a:ext cx="843629" cy="2914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D4371D6-25A0-45F3-171D-8D40D6D420AA}"/>
              </a:ext>
            </a:extLst>
          </p:cNvPr>
          <p:cNvCxnSpPr>
            <a:cxnSpLocks/>
          </p:cNvCxnSpPr>
          <p:nvPr/>
        </p:nvCxnSpPr>
        <p:spPr>
          <a:xfrm flipH="1">
            <a:off x="1820571" y="2658035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EE4660A-4F0A-D5E3-DF58-98C3968A8779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A54E29-3A19-EC2D-0CB8-D4C949E19E29}"/>
              </a:ext>
            </a:extLst>
          </p:cNvPr>
          <p:cNvSpPr txBox="1"/>
          <p:nvPr/>
        </p:nvSpPr>
        <p:spPr>
          <a:xfrm>
            <a:off x="492696" y="2054174"/>
            <a:ext cx="202263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t-BR" sz="500" dirty="0">
                <a:solidFill>
                  <a:srgbClr val="2F2F2F"/>
                </a:solidFill>
                <a:latin typeface="+mj-lt"/>
              </a:rPr>
              <a:t>https://services.datafordeler.dk/api/v1/DAR/Adresse?$select=*&amp;$filter=id eq 0a3f50a0-465f-32b8-e044-0003ba298018</a:t>
            </a:r>
            <a:endParaRPr lang="da-DK" sz="500" dirty="0">
              <a:solidFill>
                <a:srgbClr val="2F2F2F"/>
              </a:solidFill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1EC656-E6CF-713C-655B-ACB9C0E094CA}"/>
              </a:ext>
            </a:extLst>
          </p:cNvPr>
          <p:cNvCxnSpPr>
            <a:cxnSpLocks/>
          </p:cNvCxnSpPr>
          <p:nvPr/>
        </p:nvCxnSpPr>
        <p:spPr>
          <a:xfrm>
            <a:off x="1821599" y="2557026"/>
            <a:ext cx="849798" cy="8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177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B114-D804-7256-46D7-CD1EA24B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Nuværende vs. Moderne REST-Tjenester fortsat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0B51C-3D30-DD63-4809-04E070D6EC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650" y="1052423"/>
            <a:ext cx="4517962" cy="3571965"/>
          </a:xfrm>
        </p:spPr>
        <p:txBody>
          <a:bodyPr>
            <a:normAutofit fontScale="92500" lnSpcReduction="10000"/>
          </a:bodyPr>
          <a:lstStyle/>
          <a:p>
            <a:r>
              <a:rPr lang="da-DK" dirty="0">
                <a:latin typeface="+mj-lt"/>
              </a:rPr>
              <a:t>Eksempel – Filtrering af DAR adresse på id:</a:t>
            </a:r>
            <a:endParaRPr lang="da-DK" dirty="0">
              <a:latin typeface="+mj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da-DK" b="0" i="0" dirty="0">
                <a:effectLst/>
                <a:latin typeface="+mj-lt"/>
              </a:rPr>
              <a:t>Nuværende REST-Tjenester: </a:t>
            </a:r>
            <a:r>
              <a:rPr lang="da-DK" sz="1200" dirty="0">
                <a:latin typeface="+mj-lt"/>
              </a:rPr>
              <a:t>https://services.datafordeler.dk/DAR/DAR/2.0.0/rest/Adresse?</a:t>
            </a:r>
          </a:p>
          <a:p>
            <a:pPr marL="312737" lvl="1" indent="0">
              <a:buNone/>
            </a:pPr>
            <a:r>
              <a:rPr lang="da-DK" sz="1200" dirty="0">
                <a:latin typeface="+mj-lt"/>
              </a:rPr>
              <a:t>	id=0a3f50a0-465f-32b8-e044-0003ba298018</a:t>
            </a:r>
          </a:p>
          <a:p>
            <a:pPr marL="312737" lvl="1" indent="0">
              <a:buNone/>
            </a:pPr>
            <a:r>
              <a:rPr lang="da-DK" sz="1200" dirty="0">
                <a:latin typeface="+mj-lt"/>
              </a:rPr>
              <a:t>    	</a:t>
            </a:r>
            <a:r>
              <a:rPr lang="da-DK" sz="1200" dirty="0" err="1">
                <a:latin typeface="+mj-lt"/>
              </a:rPr>
              <a:t>MedDybde</a:t>
            </a:r>
            <a:r>
              <a:rPr lang="da-DK" sz="1200" dirty="0">
                <a:latin typeface="+mj-lt"/>
              </a:rPr>
              <a:t>=true</a:t>
            </a:r>
          </a:p>
          <a:p>
            <a:pPr lvl="1"/>
            <a:r>
              <a:rPr lang="da-DK" dirty="0">
                <a:latin typeface="+mj-lt"/>
              </a:rPr>
              <a:t>Moderne REST-Tjenester: </a:t>
            </a:r>
            <a:r>
              <a:rPr lang="pt-BR" sz="1200" dirty="0">
                <a:latin typeface="+mj-lt"/>
              </a:rPr>
              <a:t>https://services.datafordeler.dk/api/v1/DAR/Adresse?</a:t>
            </a:r>
          </a:p>
          <a:p>
            <a:pPr marL="312737" lvl="1" indent="0">
              <a:buNone/>
            </a:pPr>
            <a:r>
              <a:rPr lang="pt-BR" sz="1200" dirty="0">
                <a:latin typeface="+mj-lt"/>
              </a:rPr>
              <a:t>	$select=*</a:t>
            </a:r>
          </a:p>
          <a:p>
            <a:pPr marL="312737" lvl="1" indent="0">
              <a:buNone/>
            </a:pPr>
            <a:r>
              <a:rPr lang="pt-BR" sz="1200" dirty="0">
                <a:latin typeface="+mj-lt"/>
              </a:rPr>
              <a:t>	$filter=id eq 0a3f50a0-465f-32b8-e044-0003ba298018</a:t>
            </a:r>
          </a:p>
          <a:p>
            <a:pPr marL="312737" lvl="1" indent="0">
              <a:buNone/>
            </a:pPr>
            <a:r>
              <a:rPr lang="pt-BR" sz="1200" dirty="0">
                <a:latin typeface="+mj-lt"/>
              </a:rPr>
              <a:t>	$expand=HusnummerUdvidet($select=*)</a:t>
            </a:r>
            <a:endParaRPr lang="da-DK" sz="1200" dirty="0">
              <a:latin typeface="+mj-lt"/>
            </a:endParaRPr>
          </a:p>
          <a:p>
            <a:pPr lvl="1"/>
            <a:r>
              <a:rPr lang="da-DK" dirty="0">
                <a:latin typeface="+mj-lt"/>
              </a:rPr>
              <a:t>Forklaring:</a:t>
            </a:r>
          </a:p>
          <a:p>
            <a:pPr lvl="2"/>
            <a:r>
              <a:rPr lang="da-DK" dirty="0">
                <a:latin typeface="+mj-lt"/>
              </a:rPr>
              <a:t>‘$</a:t>
            </a:r>
            <a:r>
              <a:rPr lang="da-DK" dirty="0" err="1">
                <a:latin typeface="+mj-lt"/>
              </a:rPr>
              <a:t>select</a:t>
            </a:r>
            <a:r>
              <a:rPr lang="da-DK" dirty="0">
                <a:latin typeface="+mj-lt"/>
              </a:rPr>
              <a:t>=*’: Giv mig alle felter fra ”Adresse”</a:t>
            </a:r>
          </a:p>
          <a:p>
            <a:pPr lvl="2"/>
            <a:r>
              <a:rPr lang="da-DK" b="0" i="0" dirty="0">
                <a:effectLst/>
                <a:latin typeface="+mj-lt"/>
              </a:rPr>
              <a:t>‘$filter=id </a:t>
            </a:r>
            <a:r>
              <a:rPr lang="da-DK" b="0" i="0" dirty="0" err="1">
                <a:effectLst/>
                <a:latin typeface="+mj-lt"/>
              </a:rPr>
              <a:t>eq</a:t>
            </a:r>
            <a:r>
              <a:rPr lang="da-DK" b="0" i="0" dirty="0">
                <a:effectLst/>
                <a:latin typeface="+mj-lt"/>
              </a:rPr>
              <a:t> X’: Hvor det gælder at adressens </a:t>
            </a:r>
            <a:r>
              <a:rPr lang="da-DK" dirty="0">
                <a:latin typeface="+mj-lt"/>
              </a:rPr>
              <a:t>‘</a:t>
            </a:r>
            <a:r>
              <a:rPr lang="da-DK" b="0" i="0" dirty="0" err="1">
                <a:effectLst/>
                <a:latin typeface="+mj-lt"/>
              </a:rPr>
              <a:t>id’-felt</a:t>
            </a:r>
            <a:r>
              <a:rPr lang="da-DK" b="0" i="0" dirty="0">
                <a:effectLst/>
                <a:latin typeface="+mj-lt"/>
              </a:rPr>
              <a:t> er X</a:t>
            </a:r>
          </a:p>
          <a:p>
            <a:pPr lvl="2"/>
            <a:r>
              <a:rPr lang="da-DK" dirty="0">
                <a:latin typeface="+mj-lt"/>
              </a:rPr>
              <a:t>‘$</a:t>
            </a:r>
            <a:r>
              <a:rPr lang="da-DK" dirty="0" err="1">
                <a:latin typeface="+mj-lt"/>
              </a:rPr>
              <a:t>expand</a:t>
            </a:r>
            <a:r>
              <a:rPr lang="da-DK" dirty="0">
                <a:latin typeface="+mj-lt"/>
              </a:rPr>
              <a:t>=</a:t>
            </a:r>
            <a:r>
              <a:rPr lang="da-DK" dirty="0" err="1">
                <a:latin typeface="+mj-lt"/>
              </a:rPr>
              <a:t>HusnummerUdvidet</a:t>
            </a:r>
            <a:r>
              <a:rPr lang="da-DK" dirty="0">
                <a:latin typeface="+mj-lt"/>
              </a:rPr>
              <a:t>(</a:t>
            </a:r>
            <a:r>
              <a:rPr lang="da-DK" dirty="0" err="1">
                <a:latin typeface="+mj-lt"/>
              </a:rPr>
              <a:t>select</a:t>
            </a:r>
            <a:r>
              <a:rPr lang="da-DK" dirty="0">
                <a:latin typeface="+mj-lt"/>
              </a:rPr>
              <a:t>=*)’: Giv mig </a:t>
            </a:r>
            <a:r>
              <a:rPr lang="da-DK" b="1" dirty="0">
                <a:latin typeface="+mj-lt"/>
              </a:rPr>
              <a:t>også</a:t>
            </a:r>
            <a:r>
              <a:rPr lang="da-DK" dirty="0">
                <a:latin typeface="+mj-lt"/>
              </a:rPr>
              <a:t> adressens tilknyttede </a:t>
            </a:r>
            <a:r>
              <a:rPr lang="da-DK" dirty="0" err="1">
                <a:latin typeface="+mj-lt"/>
              </a:rPr>
              <a:t>HusnummerUdvidet</a:t>
            </a:r>
            <a:r>
              <a:rPr lang="da-DK" dirty="0">
                <a:latin typeface="+mj-lt"/>
              </a:rPr>
              <a:t> og giv mig alle husnummerets felter</a:t>
            </a:r>
            <a:endParaRPr lang="da-DK" b="0" i="0" dirty="0">
              <a:effectLst/>
              <a:latin typeface="+mj-lt"/>
            </a:endParaRPr>
          </a:p>
          <a:p>
            <a:pPr lvl="2"/>
            <a:endParaRPr lang="da-DK" dirty="0">
              <a:latin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EB33AE-2800-9C44-EF8F-8569B2AD9E21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</p:spTree>
    <p:extLst>
      <p:ext uri="{BB962C8B-B14F-4D97-AF65-F5344CB8AC3E}">
        <p14:creationId xmlns:p14="http://schemas.microsoft.com/office/powerpoint/2010/main" val="327913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43F80-5FE4-1BF9-680E-BC474832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Etablering af endepunkter</a:t>
            </a:r>
          </a:p>
        </p:txBody>
      </p:sp>
      <p:sp>
        <p:nvSpPr>
          <p:cNvPr id="39" name="Rectangle: Rounded Corners 115">
            <a:extLst>
              <a:ext uri="{FF2B5EF4-FFF2-40B4-BE49-F238E27FC236}">
                <a16:creationId xmlns:a16="http://schemas.microsoft.com/office/drawing/2014/main" id="{36FF5E12-B400-D65C-4783-EFA166553ADC}"/>
              </a:ext>
            </a:extLst>
          </p:cNvPr>
          <p:cNvSpPr/>
          <p:nvPr/>
        </p:nvSpPr>
        <p:spPr>
          <a:xfrm>
            <a:off x="911379" y="2355750"/>
            <a:ext cx="909192" cy="432000"/>
          </a:xfrm>
          <a:prstGeom prst="roundRect">
            <a:avLst>
              <a:gd name="adj" fmla="val 7077"/>
            </a:avLst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Anvender-organisation</a:t>
            </a:r>
          </a:p>
        </p:txBody>
      </p:sp>
      <p:sp>
        <p:nvSpPr>
          <p:cNvPr id="40" name="Cylinder 39">
            <a:extLst>
              <a:ext uri="{FF2B5EF4-FFF2-40B4-BE49-F238E27FC236}">
                <a16:creationId xmlns:a16="http://schemas.microsoft.com/office/drawing/2014/main" id="{F57B289D-C6B4-9774-E098-A5E55A34DD7B}"/>
              </a:ext>
            </a:extLst>
          </p:cNvPr>
          <p:cNvSpPr/>
          <p:nvPr/>
        </p:nvSpPr>
        <p:spPr>
          <a:xfrm>
            <a:off x="6266422" y="1850020"/>
            <a:ext cx="1194103" cy="1459464"/>
          </a:xfrm>
          <a:prstGeom prst="can">
            <a:avLst>
              <a:gd name="adj" fmla="val 3833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ctr"/>
          <a:lstStyle/>
          <a:p>
            <a:pPr algn="ctr"/>
            <a:r>
              <a:rPr lang="da-DK" sz="800" dirty="0">
                <a:solidFill>
                  <a:sysClr val="windowText" lastClr="000000"/>
                </a:solidFill>
              </a:rPr>
              <a:t>Registerdata</a:t>
            </a: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A00E64FD-7956-E2D8-DBBF-9707AB868CEB}"/>
              </a:ext>
            </a:extLst>
          </p:cNvPr>
          <p:cNvSpPr/>
          <p:nvPr/>
        </p:nvSpPr>
        <p:spPr>
          <a:xfrm>
            <a:off x="2666257" y="1303245"/>
            <a:ext cx="828000" cy="25370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a-DK" sz="800" dirty="0"/>
              <a:t>Fleksibel Opslagslogik</a:t>
            </a:r>
          </a:p>
        </p:txBody>
      </p:sp>
      <p:sp>
        <p:nvSpPr>
          <p:cNvPr id="43" name="Flowchart: Document 42">
            <a:extLst>
              <a:ext uri="{FF2B5EF4-FFF2-40B4-BE49-F238E27FC236}">
                <a16:creationId xmlns:a16="http://schemas.microsoft.com/office/drawing/2014/main" id="{AB231702-431F-021E-05F9-CA8086D1F5BB}"/>
              </a:ext>
            </a:extLst>
          </p:cNvPr>
          <p:cNvSpPr/>
          <p:nvPr/>
        </p:nvSpPr>
        <p:spPr>
          <a:xfrm>
            <a:off x="4346112" y="2233344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 err="1"/>
              <a:t>HusnummerUdvidet</a:t>
            </a:r>
            <a:endParaRPr lang="da-DK" sz="800" b="1" dirty="0"/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31C3A532-454D-9391-0533-3ED922132432}"/>
              </a:ext>
            </a:extLst>
          </p:cNvPr>
          <p:cNvSpPr/>
          <p:nvPr/>
        </p:nvSpPr>
        <p:spPr>
          <a:xfrm>
            <a:off x="4341998" y="1742941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Husnummer</a:t>
            </a:r>
          </a:p>
        </p:txBody>
      </p:sp>
      <p:sp>
        <p:nvSpPr>
          <p:cNvPr id="45" name="Flowchart: Document 44">
            <a:extLst>
              <a:ext uri="{FF2B5EF4-FFF2-40B4-BE49-F238E27FC236}">
                <a16:creationId xmlns:a16="http://schemas.microsoft.com/office/drawing/2014/main" id="{3E459589-F7B5-01B9-E26D-C6F1CCC2208D}"/>
              </a:ext>
            </a:extLst>
          </p:cNvPr>
          <p:cNvSpPr/>
          <p:nvPr/>
        </p:nvSpPr>
        <p:spPr>
          <a:xfrm>
            <a:off x="4341998" y="3198147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Bygning</a:t>
            </a:r>
          </a:p>
        </p:txBody>
      </p:sp>
      <p:sp>
        <p:nvSpPr>
          <p:cNvPr id="46" name="Flowchart: Document 45">
            <a:extLst>
              <a:ext uri="{FF2B5EF4-FFF2-40B4-BE49-F238E27FC236}">
                <a16:creationId xmlns:a16="http://schemas.microsoft.com/office/drawing/2014/main" id="{836A1029-B880-E470-E159-6A8EE2BB3975}"/>
              </a:ext>
            </a:extLst>
          </p:cNvPr>
          <p:cNvSpPr/>
          <p:nvPr/>
        </p:nvSpPr>
        <p:spPr>
          <a:xfrm>
            <a:off x="4341999" y="2715745"/>
            <a:ext cx="1080795" cy="28799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800" b="1" dirty="0"/>
              <a:t>Adresse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5C01C0D-A1D6-65F1-1A8E-5CB11AC9B404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3492201" y="1886936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AFD5F4C-4DC2-15BD-2FE8-C08982ED84C0}"/>
              </a:ext>
            </a:extLst>
          </p:cNvPr>
          <p:cNvCxnSpPr>
            <a:cxnSpLocks/>
          </p:cNvCxnSpPr>
          <p:nvPr/>
        </p:nvCxnSpPr>
        <p:spPr>
          <a:xfrm>
            <a:off x="3518112" y="2289558"/>
            <a:ext cx="828000" cy="7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9E8038E-156B-5A19-A26E-A6089333F146}"/>
              </a:ext>
            </a:extLst>
          </p:cNvPr>
          <p:cNvCxnSpPr>
            <a:cxnSpLocks/>
          </p:cNvCxnSpPr>
          <p:nvPr/>
        </p:nvCxnSpPr>
        <p:spPr>
          <a:xfrm>
            <a:off x="3492201" y="2774706"/>
            <a:ext cx="849798" cy="8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3B8EE69-BEFE-C961-6454-27FFB061D708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3492201" y="3342142"/>
            <a:ext cx="84979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5A059D1-8817-466D-640E-E5B891EBDD95}"/>
              </a:ext>
            </a:extLst>
          </p:cNvPr>
          <p:cNvCxnSpPr>
            <a:cxnSpLocks/>
          </p:cNvCxnSpPr>
          <p:nvPr/>
        </p:nvCxnSpPr>
        <p:spPr>
          <a:xfrm flipV="1">
            <a:off x="5426907" y="2293485"/>
            <a:ext cx="839515" cy="7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5945661-0076-A75D-034A-F5DAEF36AB9B}"/>
              </a:ext>
            </a:extLst>
          </p:cNvPr>
          <p:cNvCxnSpPr>
            <a:cxnSpLocks/>
          </p:cNvCxnSpPr>
          <p:nvPr/>
        </p:nvCxnSpPr>
        <p:spPr>
          <a:xfrm>
            <a:off x="5426907" y="2782707"/>
            <a:ext cx="8436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EE68DD9-0D70-490D-B3C0-7E935CBC0B45}"/>
              </a:ext>
            </a:extLst>
          </p:cNvPr>
          <p:cNvCxnSpPr>
            <a:cxnSpLocks/>
          </p:cNvCxnSpPr>
          <p:nvPr/>
        </p:nvCxnSpPr>
        <p:spPr>
          <a:xfrm flipV="1">
            <a:off x="5426907" y="3092824"/>
            <a:ext cx="843629" cy="24931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BEB6F8B-13D0-833D-86E9-08544B0255B5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5422794" y="2859740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BD7A0A4-15A7-2EF4-BD89-65945B69E428}"/>
              </a:ext>
            </a:extLst>
          </p:cNvPr>
          <p:cNvCxnSpPr>
            <a:cxnSpLocks/>
          </p:cNvCxnSpPr>
          <p:nvPr/>
        </p:nvCxnSpPr>
        <p:spPr>
          <a:xfrm flipH="1">
            <a:off x="3492201" y="2865690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94F8AF4-24DD-F536-8B96-69D464BE323F}"/>
              </a:ext>
            </a:extLst>
          </p:cNvPr>
          <p:cNvCxnSpPr>
            <a:cxnSpLocks/>
          </p:cNvCxnSpPr>
          <p:nvPr/>
        </p:nvCxnSpPr>
        <p:spPr>
          <a:xfrm>
            <a:off x="5422793" y="1886936"/>
            <a:ext cx="843629" cy="2914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709FD25-6AB2-64CA-162D-13CAEEDD5DE1}"/>
              </a:ext>
            </a:extLst>
          </p:cNvPr>
          <p:cNvCxnSpPr>
            <a:cxnSpLocks/>
          </p:cNvCxnSpPr>
          <p:nvPr/>
        </p:nvCxnSpPr>
        <p:spPr>
          <a:xfrm flipH="1">
            <a:off x="3494257" y="2424952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8CA1CDA-B2E8-0271-4D32-ACF9DF2C1DC0}"/>
              </a:ext>
            </a:extLst>
          </p:cNvPr>
          <p:cNvCxnSpPr>
            <a:cxnSpLocks/>
          </p:cNvCxnSpPr>
          <p:nvPr/>
        </p:nvCxnSpPr>
        <p:spPr>
          <a:xfrm flipH="1">
            <a:off x="5422793" y="2402539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6DB636-95C9-CF30-1498-44C26463150B}"/>
              </a:ext>
            </a:extLst>
          </p:cNvPr>
          <p:cNvCxnSpPr>
            <a:cxnSpLocks/>
          </p:cNvCxnSpPr>
          <p:nvPr/>
        </p:nvCxnSpPr>
        <p:spPr>
          <a:xfrm flipH="1">
            <a:off x="1820571" y="2658035"/>
            <a:ext cx="84362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373EF6D-02D7-1C62-9530-79A02AF7CBB2}"/>
              </a:ext>
            </a:extLst>
          </p:cNvPr>
          <p:cNvSpPr txBox="1"/>
          <p:nvPr/>
        </p:nvSpPr>
        <p:spPr>
          <a:xfrm rot="2312576">
            <a:off x="7670865" y="410398"/>
            <a:ext cx="119515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50000"/>
                  </a:schemeClr>
                </a:solidFill>
              </a:rPr>
              <a:t>Endelig løsning ikke fastlagt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CE145-98AE-FA55-12CC-24BF9994A489}"/>
              </a:ext>
            </a:extLst>
          </p:cNvPr>
          <p:cNvSpPr txBox="1"/>
          <p:nvPr/>
        </p:nvSpPr>
        <p:spPr>
          <a:xfrm>
            <a:off x="489148" y="2043861"/>
            <a:ext cx="2017058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t-BR" sz="500" dirty="0">
                <a:solidFill>
                  <a:srgbClr val="2F2F2F"/>
                </a:solidFill>
                <a:latin typeface="+mj-lt"/>
              </a:rPr>
              <a:t>https://services.datafordeler.dk/api/v1/DAR/Adresse?$select=*&amp;$filter=id eq 0a3f50a0-465f-32b8-e044-0003ba298018&amp;$expand=HusnummerUdvidet($select=*)</a:t>
            </a:r>
            <a:endParaRPr lang="da-DK" sz="500" dirty="0">
              <a:solidFill>
                <a:srgbClr val="2F2F2F"/>
              </a:solidFill>
              <a:latin typeface="+mj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C5D0C53-5A61-0F6A-185A-C0EB04DEFD68}"/>
              </a:ext>
            </a:extLst>
          </p:cNvPr>
          <p:cNvCxnSpPr>
            <a:cxnSpLocks/>
          </p:cNvCxnSpPr>
          <p:nvPr/>
        </p:nvCxnSpPr>
        <p:spPr>
          <a:xfrm>
            <a:off x="1821599" y="2557026"/>
            <a:ext cx="849798" cy="8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A551460-253A-A4EA-49C9-A59BA8075F8E}"/>
              </a:ext>
            </a:extLst>
          </p:cNvPr>
          <p:cNvSpPr txBox="1"/>
          <p:nvPr/>
        </p:nvSpPr>
        <p:spPr>
          <a:xfrm>
            <a:off x="2220881" y="2424952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F4386-A644-D0C2-6722-AC7E6B6E2765}"/>
              </a:ext>
            </a:extLst>
          </p:cNvPr>
          <p:cNvSpPr txBox="1"/>
          <p:nvPr/>
        </p:nvSpPr>
        <p:spPr>
          <a:xfrm>
            <a:off x="3883667" y="2623977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4AB81-9E12-B5E6-AA2C-08E55A061043}"/>
              </a:ext>
            </a:extLst>
          </p:cNvPr>
          <p:cNvSpPr txBox="1"/>
          <p:nvPr/>
        </p:nvSpPr>
        <p:spPr>
          <a:xfrm>
            <a:off x="5810865" y="2635623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437F4-9499-B6AF-1131-67A69855313A}"/>
              </a:ext>
            </a:extLst>
          </p:cNvPr>
          <p:cNvSpPr txBox="1"/>
          <p:nvPr/>
        </p:nvSpPr>
        <p:spPr>
          <a:xfrm>
            <a:off x="3892922" y="2151448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A461F-4016-540E-26E0-0FD1DCE6C95A}"/>
              </a:ext>
            </a:extLst>
          </p:cNvPr>
          <p:cNvSpPr txBox="1"/>
          <p:nvPr/>
        </p:nvSpPr>
        <p:spPr>
          <a:xfrm>
            <a:off x="5817792" y="2158254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BE166D-F304-65E1-56FA-F6D668BB7C83}"/>
              </a:ext>
            </a:extLst>
          </p:cNvPr>
          <p:cNvSpPr txBox="1"/>
          <p:nvPr/>
        </p:nvSpPr>
        <p:spPr>
          <a:xfrm>
            <a:off x="5808672" y="2883907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63F7BD-85C5-DE22-8726-EF67EDCD3DBD}"/>
              </a:ext>
            </a:extLst>
          </p:cNvPr>
          <p:cNvSpPr txBox="1"/>
          <p:nvPr/>
        </p:nvSpPr>
        <p:spPr>
          <a:xfrm>
            <a:off x="3876881" y="2895441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497402-0951-166D-643D-89E9503927D8}"/>
              </a:ext>
            </a:extLst>
          </p:cNvPr>
          <p:cNvSpPr txBox="1"/>
          <p:nvPr/>
        </p:nvSpPr>
        <p:spPr>
          <a:xfrm>
            <a:off x="5815288" y="2400308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434CB3-3339-21F6-F47B-2D545BFF603E}"/>
              </a:ext>
            </a:extLst>
          </p:cNvPr>
          <p:cNvSpPr txBox="1"/>
          <p:nvPr/>
        </p:nvSpPr>
        <p:spPr>
          <a:xfrm>
            <a:off x="3892475" y="2429810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4E0C8-9749-02EB-5571-8CDB17D977CF}"/>
              </a:ext>
            </a:extLst>
          </p:cNvPr>
          <p:cNvSpPr txBox="1"/>
          <p:nvPr/>
        </p:nvSpPr>
        <p:spPr>
          <a:xfrm>
            <a:off x="2178605" y="2686548"/>
            <a:ext cx="62752" cy="12549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8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9814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36C80865-4781-EB46-AFA6-F4110850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521167"/>
            <a:ext cx="8070601" cy="307605"/>
          </a:xfrm>
        </p:spPr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3F7EAF0C-E34C-3047-9AE1-9975E28F01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50" y="1052186"/>
            <a:ext cx="8064500" cy="3572202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Velkomst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Formål med workshoppen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Moderne REST-Tjenester 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Baggrund for overordnet vision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Mål for visionen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Anvendelse af </a:t>
            </a:r>
            <a:r>
              <a:rPr lang="da-DK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OData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Fleksibel Opslagslogik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der udstilles på Datafordeleren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Sammensætning og anvendelse af data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 for i dag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8216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633A-E61E-74BF-0C7F-6E0150CB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indtil videre?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000E-1366-2AE9-7BC7-B7F657EBDD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1698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008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Fleksibel opslagslogik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8150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284C-EE93-397B-49A6-865630AA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Fleksibel Opslagslogik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4AFDD-2945-85F6-7B9D-E1FC817DBA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5-10 minutter (punkterne er på næste slide)</a:t>
            </a:r>
          </a:p>
          <a:p>
            <a:r>
              <a:rPr lang="da-DK" dirty="0"/>
              <a:t>Hver gruppe præsenterer hovedemner fra deres dialog i </a:t>
            </a:r>
            <a:r>
              <a:rPr lang="da-DK" dirty="0" err="1"/>
              <a:t>plænum</a:t>
            </a:r>
            <a:endParaRPr lang="da-DK" dirty="0"/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071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3791-6F9F-9FCF-A76C-30964A49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Fleksibel Opslagslogik - Snak sammen i grupper (5-10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0F1F2-4176-5D6A-8D70-EC6F7476CC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Er der nogle features fra nuværende tjenester der kommer til at mangle?</a:t>
            </a:r>
          </a:p>
          <a:p>
            <a:endParaRPr lang="da-DK" dirty="0"/>
          </a:p>
          <a:p>
            <a:r>
              <a:rPr lang="da-DK" dirty="0"/>
              <a:t>Den Fleksible </a:t>
            </a: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Opslagslogik giver anvendere langt større muligheder for at definere deres egne sammensætninger af data – også på tværs af registre. Er det nødvendigt med begrænsninger på fleksibiliteten? Hvis ja, hvilke?</a:t>
            </a:r>
          </a:p>
          <a:p>
            <a:pPr lvl="1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 der eksempelvis data der ikke må sammensættes på tværs af registre?</a:t>
            </a:r>
          </a:p>
          <a:p>
            <a:endParaRPr lang="da-DK" dirty="0"/>
          </a:p>
          <a:p>
            <a:r>
              <a:rPr lang="da-DK" dirty="0"/>
              <a:t>Hvem definerer begrænsningerne?</a:t>
            </a:r>
          </a:p>
          <a:p>
            <a:pPr lvl="1"/>
            <a:r>
              <a:rPr lang="da-DK" dirty="0"/>
              <a:t>Hvilke aktører skal indgå i processen?</a:t>
            </a:r>
          </a:p>
        </p:txBody>
      </p:sp>
    </p:spTree>
    <p:extLst>
      <p:ext uri="{BB962C8B-B14F-4D97-AF65-F5344CB8AC3E}">
        <p14:creationId xmlns:p14="http://schemas.microsoft.com/office/powerpoint/2010/main" val="1694592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DBFF-2A3B-A6ED-C80D-56A9F6E5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Fleksibel Opslagslogik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E8062-3101-9814-2D75-469603ADFC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887536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8763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der udstilles på datafordeleren 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76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BE19-89AE-1ADA-31D8-1EF3D9BE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 der udstilles på Datafordeleren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E48C1-0479-5E13-A78C-2ADCDC196E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5-10 minutter (punkterne er på næste slide)</a:t>
            </a:r>
          </a:p>
          <a:p>
            <a:r>
              <a:rPr lang="da-DK" dirty="0"/>
              <a:t>Hver gruppe præsenterer hovedemner fra deres dialog i </a:t>
            </a:r>
            <a:r>
              <a:rPr lang="da-DK" dirty="0" err="1"/>
              <a:t>plænum</a:t>
            </a:r>
            <a:endParaRPr lang="da-DK" dirty="0"/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</p:txBody>
      </p:sp>
    </p:spTree>
    <p:extLst>
      <p:ext uri="{BB962C8B-B14F-4D97-AF65-F5344CB8AC3E}">
        <p14:creationId xmlns:p14="http://schemas.microsoft.com/office/powerpoint/2010/main" val="3570927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0645-7B8F-27BF-48B0-644A7ADC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49" y="477329"/>
            <a:ext cx="8193492" cy="327804"/>
          </a:xfrm>
        </p:spPr>
        <p:txBody>
          <a:bodyPr>
            <a:normAutofit fontScale="90000"/>
          </a:bodyPr>
          <a:lstStyle/>
          <a:p>
            <a:r>
              <a:rPr lang="da-DK" dirty="0"/>
              <a:t>Data der udstilles på Datafordeleren - Snak sammen i grupper (5-10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C336-E756-405A-9ADD-38B148D15A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på Datafordeleren bliver fremadrettet </a:t>
            </a:r>
            <a:r>
              <a:rPr lang="da-DK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også</a:t>
            </a: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udstillet både som en kombination af simpelt og sammenstillet data ligesom nuværende REST-Tjenester gør. Har I holdninger til, hvordan den sammenstillede data skal se ud? Nogle specifikke ønsker?</a:t>
            </a:r>
          </a:p>
          <a:p>
            <a:pPr lvl="1"/>
            <a:r>
              <a:rPr lang="da-DK" dirty="0"/>
              <a:t>Som udgangspunkt vil sammensat data som minimum være tilgængeligt på samme måde som i dag</a:t>
            </a:r>
          </a:p>
          <a:p>
            <a:endParaRPr lang="da-DK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på Datafordeleren bliver fremadrettet </a:t>
            </a:r>
            <a:r>
              <a:rPr lang="da-DK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også</a:t>
            </a: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udstillet præcis som det findes i tabellerne. Har I holdning til om der er data der ikke må/burde udstilles alene? Hvis ja, hvorfor?</a:t>
            </a:r>
            <a:endParaRPr lang="da-DK" dirty="0"/>
          </a:p>
          <a:p>
            <a:endParaRPr lang="da-DK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Hvem mener I at det giver mening at indgå i dialog med, for at definere hvordan data ser ud på Datafordeleren – og hvordan data udstilles på Datafordeleren?</a:t>
            </a:r>
          </a:p>
          <a:p>
            <a:pPr lvl="1"/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Hvilke relevante aktører skal indgå i processen?</a:t>
            </a:r>
          </a:p>
          <a:p>
            <a:pPr lvl="2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Registrene?</a:t>
            </a:r>
          </a:p>
          <a:p>
            <a:pPr lvl="2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Store anvendere?</a:t>
            </a:r>
          </a:p>
          <a:p>
            <a:pPr lvl="2"/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Andre?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0841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D933-3599-4336-D7C5-4F7B50D7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Velkomst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34CBC-C335-4091-A3C9-8D2B051433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Velkomst fra SDFI</a:t>
            </a:r>
          </a:p>
        </p:txBody>
      </p:sp>
      <p:pic>
        <p:nvPicPr>
          <p:cNvPr id="5" name="Picture 4" descr="A blue background with white text and a white arrow&#10;&#10;Description automatically generated">
            <a:extLst>
              <a:ext uri="{FF2B5EF4-FFF2-40B4-BE49-F238E27FC236}">
                <a16:creationId xmlns:a16="http://schemas.microsoft.com/office/drawing/2014/main" id="{5A911AD2-55FC-8D7F-313B-65652725B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53" y="1483658"/>
            <a:ext cx="6963976" cy="24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1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F1EB-E431-F490-CA8A-95FAD12A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 der udstilles på Datafordeleren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FBD40-2856-19CE-B661-1CA440693D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536323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979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Sammensætning og anvendelse af data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233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05A6-037A-CBF8-44D3-17425404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Sammensætning og anvendelse af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554B8-E752-825D-A5BA-12F36A3E1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5-10 minutter (punkterne er på næste slide)</a:t>
            </a:r>
          </a:p>
          <a:p>
            <a:r>
              <a:rPr lang="da-DK" dirty="0"/>
              <a:t>Hver gruppe præsenterer hovedemner fra deres dialog i </a:t>
            </a:r>
            <a:r>
              <a:rPr lang="da-DK" dirty="0" err="1"/>
              <a:t>plænum</a:t>
            </a:r>
            <a:endParaRPr lang="da-DK" dirty="0"/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7348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1E8E-C754-219E-4D31-084117DA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Sammensætning og anvendelse af data - Snak sammen i grupper (5-10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76178-FB60-3EFE-5458-4928FC0282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Hvilke operatorer er der behov for til at sammensætte det data der er brug for?</a:t>
            </a:r>
          </a:p>
          <a:p>
            <a:pPr lvl="1"/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Som udgangspunkt understøttes følgende operatorer:</a:t>
            </a:r>
          </a:p>
          <a:p>
            <a:pPr lvl="2"/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Select</a:t>
            </a:r>
          </a:p>
          <a:p>
            <a:pPr lvl="2"/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Filter</a:t>
            </a:r>
          </a:p>
          <a:p>
            <a:pPr lvl="2"/>
            <a:r>
              <a:rPr lang="da-DK" dirty="0" err="1">
                <a:latin typeface="Calibri" panose="020F0502020204030204" pitchFamily="34" charset="0"/>
                <a:ea typeface="Times New Roman" panose="02020603050405020304" pitchFamily="18" charset="0"/>
              </a:rPr>
              <a:t>Expand</a:t>
            </a:r>
            <a:endParaRPr lang="da-DK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/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Search</a:t>
            </a:r>
          </a:p>
          <a:p>
            <a:pPr lvl="2"/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Count</a:t>
            </a:r>
          </a:p>
          <a:p>
            <a:pPr lvl="2"/>
            <a:r>
              <a:rPr lang="da-DK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Orderby</a:t>
            </a:r>
            <a:endParaRPr lang="da-DK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/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Skip</a:t>
            </a:r>
          </a:p>
          <a:p>
            <a:pPr lvl="2"/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</a:t>
            </a:r>
          </a:p>
          <a:p>
            <a:endParaRPr lang="da-D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der behov for </a:t>
            </a:r>
            <a:r>
              <a:rPr lang="da-DK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geo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-spatial operatorer? Hvilke?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01518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00F2-D4E4-CDAD-043B-D74D932A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Sammensætning og anvendelse af data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3EB8D-2B96-0AC9-210D-240B6C9EE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9630211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E63C11-8FB6-42C9-B5AA-E9D49CF37E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64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dirty="0"/>
              <a:t>MT11: Moderne Filudtræk</a:t>
            </a:r>
          </a:p>
          <a:p>
            <a:r>
              <a:rPr lang="da-DK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159530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b="1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dirty="0"/>
              <a:t>MT11: Moderne Filudtræk</a:t>
            </a:r>
          </a:p>
          <a:p>
            <a:r>
              <a:rPr lang="da-DK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321214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1669-D87C-A3FB-33D7-968B49EE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Præsentationsrunde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7CDD5-FFC0-E452-0DBA-A7F8A882E3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Hvem er I, og hvad er jeres relation til Datafordeleren?</a:t>
            </a:r>
          </a:p>
          <a:p>
            <a:pPr lvl="1"/>
            <a:r>
              <a:rPr lang="da-DK" dirty="0"/>
              <a:t>Er I Anvendere, Registre, noget helt tredje?</a:t>
            </a:r>
          </a:p>
        </p:txBody>
      </p:sp>
    </p:spTree>
    <p:extLst>
      <p:ext uri="{BB962C8B-B14F-4D97-AF65-F5344CB8AC3E}">
        <p14:creationId xmlns:p14="http://schemas.microsoft.com/office/powerpoint/2010/main" val="410242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Formål og Baggrund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26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6AAB-8EEE-E9CF-CBF5-8081B0DC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workshoppen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E21D8-2F67-3888-7761-63017E9A00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Formålet i dag er at</a:t>
            </a:r>
          </a:p>
          <a:p>
            <a:pPr lvl="1"/>
            <a:r>
              <a:rPr lang="da-DK" dirty="0"/>
              <a:t>Indsamle behov og ønsker til Datafordelerens fremtidige funktionalitet med afsæt i produktvisionen</a:t>
            </a:r>
          </a:p>
          <a:p>
            <a:pPr marL="312737" lvl="1" indent="0">
              <a:buNone/>
            </a:pPr>
            <a:endParaRPr lang="da-DK" dirty="0"/>
          </a:p>
          <a:p>
            <a:r>
              <a:rPr lang="da-DK" dirty="0"/>
              <a:t>Formålet i dag er </a:t>
            </a:r>
            <a:r>
              <a:rPr lang="da-DK" b="1" dirty="0"/>
              <a:t>ikke</a:t>
            </a:r>
            <a:r>
              <a:rPr lang="da-DK" dirty="0"/>
              <a:t> at</a:t>
            </a:r>
          </a:p>
          <a:p>
            <a:pPr lvl="1"/>
            <a:r>
              <a:rPr lang="da-DK" dirty="0"/>
              <a:t>Have et endeligt design</a:t>
            </a:r>
          </a:p>
          <a:p>
            <a:pPr lvl="1"/>
            <a:r>
              <a:rPr lang="da-DK" dirty="0"/>
              <a:t>Træffe endelige beslutninger om en konkret løsning</a:t>
            </a:r>
          </a:p>
          <a:p>
            <a:pPr lvl="1"/>
            <a:r>
              <a:rPr lang="da-DK" dirty="0"/>
              <a:t>Gå i tekniske detaljer omkring </a:t>
            </a:r>
            <a:r>
              <a:rPr lang="da-DK" dirty="0" err="1"/>
              <a:t>implementation</a:t>
            </a:r>
            <a:r>
              <a:rPr lang="da-DK" dirty="0"/>
              <a:t> af en konkret løsning</a:t>
            </a:r>
          </a:p>
        </p:txBody>
      </p:sp>
    </p:spTree>
    <p:extLst>
      <p:ext uri="{BB962C8B-B14F-4D97-AF65-F5344CB8AC3E}">
        <p14:creationId xmlns:p14="http://schemas.microsoft.com/office/powerpoint/2010/main" val="162123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2E39-5579-89F7-1667-D7B1BB6F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REST-Tjenester - Baggrund for oplæg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9603-CB31-F51A-AB9C-F6EE25D950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ctr">
              <a:spcBef>
                <a:spcPts val="0"/>
              </a:spcBef>
            </a:pPr>
            <a:r>
              <a:rPr lang="da-DK" sz="1800" dirty="0">
                <a:latin typeface="Calibri" panose="020F0502020204030204" pitchFamily="34" charset="0"/>
              </a:rPr>
              <a:t>Nuværende REST-Tjenester er konfigureret for statisk</a:t>
            </a:r>
          </a:p>
          <a:p>
            <a:pPr fontAlgn="ctr">
              <a:spcBef>
                <a:spcPts val="0"/>
              </a:spcBef>
            </a:pPr>
            <a:endParaRPr lang="da-DK" sz="1800" dirty="0"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sz="1800" dirty="0">
                <a:latin typeface="Calibri" panose="020F0502020204030204" pitchFamily="34" charset="0"/>
              </a:rPr>
              <a:t>Nuværende REST-Tjenester er tidskrævende og svære at vedligeholde</a:t>
            </a:r>
          </a:p>
          <a:p>
            <a:pPr lvl="1" fontAlgn="ctr">
              <a:spcBef>
                <a:spcPts val="0"/>
              </a:spcBef>
            </a:pPr>
            <a:r>
              <a:rPr lang="da-DK" dirty="0">
                <a:latin typeface="Calibri" panose="020F0502020204030204" pitchFamily="34" charset="0"/>
              </a:rPr>
              <a:t>Ændringer i REST-Tjenester kræver indgående viden om Datafordeleren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sz="1800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latin typeface="Calibri" panose="020F0502020204030204" pitchFamily="34" charset="0"/>
              </a:rPr>
              <a:t>De omkringværende processer for ændringer i REST-Tjenester er for tunge og tager for lang tid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sz="1800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latin typeface="Calibri" panose="020F0502020204030204" pitchFamily="34" charset="0"/>
              </a:rPr>
              <a:t>Der går for lang tid fra behov til </a:t>
            </a:r>
            <a:r>
              <a:rPr lang="da-DK" sz="1800" dirty="0" err="1">
                <a:latin typeface="Calibri" panose="020F0502020204030204" pitchFamily="34" charset="0"/>
              </a:rPr>
              <a:t>implementation</a:t>
            </a:r>
            <a:endParaRPr lang="da-DK" sz="18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6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tcompany">
      <a:dk1>
        <a:srgbClr val="0F2047"/>
      </a:dk1>
      <a:lt1>
        <a:srgbClr val="FFFFFF"/>
      </a:lt1>
      <a:dk2>
        <a:srgbClr val="0E2046"/>
      </a:dk2>
      <a:lt2>
        <a:srgbClr val="FFFFFF"/>
      </a:lt2>
      <a:accent1>
        <a:srgbClr val="0E2046"/>
      </a:accent1>
      <a:accent2>
        <a:srgbClr val="50B8C1"/>
      </a:accent2>
      <a:accent3>
        <a:srgbClr val="5CBDAA"/>
      </a:accent3>
      <a:accent4>
        <a:srgbClr val="E36053"/>
      </a:accent4>
      <a:accent5>
        <a:srgbClr val="DE9C2B"/>
      </a:accent5>
      <a:accent6>
        <a:srgbClr val="385B73"/>
      </a:accent6>
      <a:hlink>
        <a:srgbClr val="E25F53"/>
      </a:hlink>
      <a:folHlink>
        <a:srgbClr val="EC93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tcompany Powerpoint Template" id="{4CFC66B0-5736-4489-BF36-B530A32A208D}" vid="{50734CBC-CEE6-4DF0-B7AA-1333908070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CognitiveType xmlns="http://schemas.microsoft.com/sharepoint/v3" xsi:nil="true"/>
    <DocumentStatus xmlns="http://schemas.microsoft.com/sharepoint/v3">03 - Completed</DocumentStatus>
    <CustomerName xmlns="3CE234CF-FC59-4D6F-8035-467961803C79" xsi:nil="true"/>
    <ProjectName xmlns="3CE234CF-FC59-4D6F-8035-467961803C79">Datafordeleren (DAF)</ProjectName>
    <DocumentVersion xmlns="http://schemas.microsoft.com/sharepoint/v3">1.0</DocumentVersion>
    <CCMMetadataExtractionStatus xmlns="http://schemas.microsoft.com/sharepoint/v3">CCMPageCount:Idle;CCMCommentCount:Idle</CCMMetadataExtractionStatus>
    <CCMSystemID xmlns="http://schemas.microsoft.com/sharepoint/v3">a83c9e44-5554-4fe4-9554-0ea6ec621664</CCMSystemID>
    <WasSigned xmlns="http://schemas.microsoft.com/sharepoint/v3">false</WasSigned>
    <WasEncrypted xmlns="http://schemas.microsoft.com/sharepoint/v3">false</WasEncrypted>
    <LocalAttachment xmlns="http://schemas.microsoft.com/sharepoint/v3">false</LocalAttachment>
    <CCMTemplateID xmlns="http://schemas.microsoft.com/sharepoint/v3">0</CCMTemplateID>
    <CaseRecordNumber xmlns="http://schemas.microsoft.com/sharepoint/v3">0</CaseRecordNumber>
    <CaseID xmlns="http://schemas.microsoft.com/sharepoint/v3">SDFEDDP</CaseID>
    <RegistrationDate xmlns="http://schemas.microsoft.com/sharepoint/v3" xsi:nil="true"/>
    <CCMPreviewAnnotationsTasks xmlns="http://schemas.microsoft.com/sharepoint/v3">0</CCMPreviewAnnotationsTasks>
    <Related xmlns="http://schemas.microsoft.com/sharepoint/v3">false</Related>
    <CCMVisualId xmlns="http://schemas.microsoft.com/sharepoint/v3">SDFEDDP</CCMVisualId>
    <Finalized xmlns="http://schemas.microsoft.com/sharepoint/v3">false</Finalized>
    <CCMPageCount xmlns="http://schemas.microsoft.com/sharepoint/v3">36</CCMPageCount>
    <DocID xmlns="http://schemas.microsoft.com/sharepoint/v3">7547612</DocID>
    <MailHasAttachments xmlns="http://schemas.microsoft.com/sharepoint/v3">false</MailHasAttachments>
    <CCMCommentCount xmlns="http://schemas.microsoft.com/sharepoint/v3">0</CCMCommentCou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cument Library Content Type" ma:contentTypeID="0x010100AC085CFC53BC46CEA2EADE194AD9D482008768C306D9A65E4B8497B225D8629DA7" ma:contentTypeVersion="2" ma:contentTypeDescription="GetOrganized Document Library Content Type Description" ma:contentTypeScope="" ma:versionID="e0a9b8621da71d00e54f9f1ef1761c88">
  <xsd:schema xmlns:xsd="http://www.w3.org/2001/XMLSchema" xmlns:xs="http://www.w3.org/2001/XMLSchema" xmlns:p="http://schemas.microsoft.com/office/2006/metadata/properties" xmlns:ns1="http://schemas.microsoft.com/sharepoint/v3" xmlns:ns2="3CE234CF-FC59-4D6F-8035-467961803C79" xmlns:ns3="bf37f16c-366f-4528-851a-347c51cacf4a" targetNamespace="http://schemas.microsoft.com/office/2006/metadata/properties" ma:root="true" ma:fieldsID="c1b3acd2465c9cd76a18a679c9fd6853" ns1:_="" ns2:_="" ns3:_="">
    <xsd:import namespace="http://schemas.microsoft.com/sharepoint/v3"/>
    <xsd:import namespace="3CE234CF-FC59-4D6F-8035-467961803C79"/>
    <xsd:import namespace="bf37f16c-366f-4528-851a-347c51cacf4a"/>
    <xsd:element name="properties">
      <xsd:complexType>
        <xsd:sequence>
          <xsd:element name="documentManagement">
            <xsd:complexType>
              <xsd:all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LocalAttachment" minOccurs="0"/>
                <xsd:element ref="ns1:RegistrationDate" minOccurs="0"/>
                <xsd:element ref="ns1:CaseRecordNumber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VisualId" minOccurs="0"/>
                <xsd:element ref="ns1:CCMOriginalDocID" minOccurs="0"/>
                <xsd:element ref="ns1:CCMMetadataExtractionStatus" minOccurs="0"/>
                <xsd:element ref="ns1:CCMCommentCount" minOccurs="0"/>
                <xsd:element ref="ns1:CCMPageCount" minOccurs="0"/>
                <xsd:element ref="ns1:CCMPreviewAnnotationsTasks" minOccurs="0"/>
                <xsd:element ref="ns1:CCMCognitiveType" minOccurs="0"/>
                <xsd:element ref="ns2:CustomerName" minOccurs="0"/>
                <xsd:element ref="ns2:ProjectName" minOccurs="0"/>
                <xsd:element ref="ns1:DocumentVersion" minOccurs="0"/>
                <xsd:element ref="ns1:Document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8" nillable="true" ma:displayName="Case ID" ma:default="Assigning" ma:internalName="CaseID" ma:readOnly="true">
      <xsd:simpleType>
        <xsd:restriction base="dms:Text"/>
      </xsd:simpleType>
    </xsd:element>
    <xsd:element name="DocID" ma:index="9" nillable="true" ma:displayName="Document ID" ma:default="Assigning" ma:internalName="DocID" ma:readOnly="true">
      <xsd:simpleType>
        <xsd:restriction base="dms:Text"/>
      </xsd:simpleType>
    </xsd:element>
    <xsd:element name="Finalized" ma:index="10" nillable="true" ma:displayName="Finalized" ma:default="False" ma:internalName="Finalized" ma:readOnly="true">
      <xsd:simpleType>
        <xsd:restriction base="dms:Boolean"/>
      </xsd:simpleType>
    </xsd:element>
    <xsd:element name="Related" ma:index="11" nillable="true" ma:displayName="Related" ma:default="False" ma:internalName="Related" ma:readOnly="true">
      <xsd:simpleType>
        <xsd:restriction base="dms:Boolean"/>
      </xsd:simpleType>
    </xsd:element>
    <xsd:element name="LocalAttachment" ma:index="12" nillable="true" ma:displayName="Local Attachment" ma:default="False" ma:internalName="LocalAttachment" ma:readOnly="true">
      <xsd:simpleType>
        <xsd:restriction base="dms:Boolean"/>
      </xsd:simpleType>
    </xsd:element>
    <xsd:element name="RegistrationDate" ma:index="13" nillable="true" ma:displayName="Registration date" ma:format="DateTime" ma:internalName="RegistrationDate" ma:readOnly="true">
      <xsd:simpleType>
        <xsd:restriction base="dms:DateTime"/>
      </xsd:simpleType>
    </xsd:element>
    <xsd:element name="CaseRecordNumber" ma:index="14" nillable="true" ma:displayName="Record ID" ma:decimals="0" ma:default="0" ma:internalName="CaseRecordNumber" ma:readOnly="true">
      <xsd:simpleType>
        <xsd:restriction base="dms:Number"/>
      </xsd:simpleType>
    </xsd:element>
    <xsd:element name="CCMTemplateName" ma:index="15" nillable="true" ma:displayName="Template name" ma:internalName="CCMTemplateName" ma:readOnly="true">
      <xsd:simpleType>
        <xsd:restriction base="dms:Text"/>
      </xsd:simpleType>
    </xsd:element>
    <xsd:element name="CCMTemplateVersion" ma:index="16" nillable="true" ma:displayName="Template version" ma:internalName="CCMTemplateVersion" ma:readOnly="true">
      <xsd:simpleType>
        <xsd:restriction base="dms:Text"/>
      </xsd:simpleType>
    </xsd:element>
    <xsd:element name="CCMTemplateID" ma:index="17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18" nillable="true" ma:displayName="CCMSystemID" ma:hidden="true" ma:internalName="CCMSystemID" ma:readOnly="true">
      <xsd:simpleType>
        <xsd:restriction base="dms:Text"/>
      </xsd:simpleType>
    </xsd:element>
    <xsd:element name="WasEncrypted" ma:index="19" nillable="true" ma:displayName="Encrypted" ma:default="False" ma:internalName="WasEncrypted" ma:readOnly="true">
      <xsd:simpleType>
        <xsd:restriction base="dms:Boolean"/>
      </xsd:simpleType>
    </xsd:element>
    <xsd:element name="WasSigned" ma:index="20" nillable="true" ma:displayName="Signed" ma:default="False" ma:internalName="WasSigned" ma:readOnly="true">
      <xsd:simpleType>
        <xsd:restriction base="dms:Boolean"/>
      </xsd:simpleType>
    </xsd:element>
    <xsd:element name="MailHasAttachments" ma:index="21" nillable="true" ma:displayName="E-mail has attachments" ma:default="False" ma:internalName="MailHasAttachments" ma:readOnly="true">
      <xsd:simpleType>
        <xsd:restriction base="dms:Boolean"/>
      </xsd:simpleType>
    </xsd:element>
    <xsd:element name="CCMConversation" ma:index="22" nillable="true" ma:displayName="Conversation" ma:internalName="CCMConversation" ma:readOnly="true">
      <xsd:simpleType>
        <xsd:restriction base="dms:Text"/>
      </xsd:simpleType>
    </xsd:element>
    <xsd:element name="CCMVisualId" ma:index="23" nillable="true" ma:displayName="Case ID" ma:default="Assigning" ma:internalName="CCMVisualId" ma:readOnly="true">
      <xsd:simpleType>
        <xsd:restriction base="dms:Text"/>
      </xsd:simpleType>
    </xsd:element>
    <xsd:element name="CCMOriginalDocID" ma:index="25" nillable="true" ma:displayName="Originalt Dok ID" ma:description="" ma:internalName="CCMOriginalDocID" ma:readOnly="true">
      <xsd:simpleType>
        <xsd:restriction base="dms:Text"/>
      </xsd:simpleType>
    </xsd:element>
    <xsd:element name="CCMMetadataExtractionStatus" ma:index="27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  <xsd:element name="CCMCommentCount" ma:index="28" nillable="true" ma:displayName="Comments" ma:decimals="0" ma:description="" ma:internalName="CCMCommentCount" ma:readOnly="true">
      <xsd:simpleType>
        <xsd:restriction base="dms:Number"/>
      </xsd:simpleType>
    </xsd:element>
    <xsd:element name="CCMPageCount" ma:index="29" nillable="true" ma:displayName="Pages" ma:decimals="0" ma:description="" ma:internalName="CCMPageCount" ma:readOnly="true">
      <xsd:simpleType>
        <xsd:restriction base="dms:Number"/>
      </xsd:simpleType>
    </xsd:element>
    <xsd:element name="CCMPreviewAnnotationsTasks" ma:index="30" nillable="true" ma:displayName="Tasks" ma:decimals="0" ma:description="" ma:internalName="CCMPreviewAnnotationsTasks" ma:readOnly="true">
      <xsd:simpleType>
        <xsd:restriction base="dms:Number"/>
      </xsd:simpleType>
    </xsd:element>
    <xsd:element name="CCMCognitiveType" ma:index="31" nillable="true" ma:displayName="CognitiveType" ma:decimals="0" ma:hidden="true" ma:internalName="CCMCognitiveType" ma:readOnly="false">
      <xsd:simpleType>
        <xsd:restriction base="dms:Number"/>
      </xsd:simpleType>
    </xsd:element>
    <xsd:element name="DocumentVersion" ma:index="34" nillable="true" ma:displayName="Document version" ma:default="1.0" ma:internalName="DocumentVersion" ma:readOnly="false">
      <xsd:simpleType>
        <xsd:restriction base="dms:Text"/>
      </xsd:simpleType>
    </xsd:element>
    <xsd:element name="DocumentStatus" ma:index="35" nillable="true" ma:displayName="Document status" ma:default="01 - Planned" ma:internalName="DocumentStatus" ma:readOnly="false">
      <xsd:simpleType>
        <xsd:restriction base="dms:Choice">
          <xsd:enumeration value="01 - Planned"/>
          <xsd:enumeration value="02 - Under development"/>
          <xsd:enumeration value="03 - Completed"/>
          <xsd:enumeration value="04 - Reviewed"/>
          <xsd:enumeration value="05 - Approved"/>
          <xsd:enumeration value="80 - Cancell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E234CF-FC59-4D6F-8035-467961803C79" elementFormDefault="qualified">
    <xsd:import namespace="http://schemas.microsoft.com/office/2006/documentManagement/types"/>
    <xsd:import namespace="http://schemas.microsoft.com/office/infopath/2007/PartnerControls"/>
    <xsd:element name="CustomerName" ma:index="32" nillable="true" ma:displayName="Customer" ma:hidden="true" ma:internalName="CustomerName" ma:readOnly="false">
      <xsd:simpleType>
        <xsd:restriction base="dms:Text"/>
      </xsd:simpleType>
    </xsd:element>
    <xsd:element name="ProjectName" ma:index="33" nillable="true" ma:displayName="Solution" ma:default="Datafordeleren (DAF)" ma:internalName="Project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7f16c-366f-4528-851a-347c51cacf4a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10471-AE18-4997-8E2A-384A0EC8EC3B}"/>
</file>

<file path=customXml/itemProps2.xml><?xml version="1.0" encoding="utf-8"?>
<ds:datastoreItem xmlns:ds="http://schemas.openxmlformats.org/officeDocument/2006/customXml" ds:itemID="{A1F3C59F-8AEE-4B39-9C65-19E643FBE17F}"/>
</file>

<file path=customXml/itemProps3.xml><?xml version="1.0" encoding="utf-8"?>
<ds:datastoreItem xmlns:ds="http://schemas.openxmlformats.org/officeDocument/2006/customXml" ds:itemID="{097C7902-F6EE-447B-BD6A-7E08A0921234}"/>
</file>

<file path=docProps/app.xml><?xml version="1.0" encoding="utf-8"?>
<Properties xmlns="http://schemas.openxmlformats.org/officeDocument/2006/extended-properties" xmlns:vt="http://schemas.openxmlformats.org/officeDocument/2006/docPropsVTypes">
  <Template>Netcompany Powerpoint Template</Template>
  <TotalTime>1749</TotalTime>
  <Words>1176</Words>
  <Application>Microsoft Office PowerPoint</Application>
  <PresentationFormat>On-screen Show (16:9)</PresentationFormat>
  <Paragraphs>215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Roboto</vt:lpstr>
      <vt:lpstr>Symbol</vt:lpstr>
      <vt:lpstr>System Font Regular</vt:lpstr>
      <vt:lpstr>Office Theme</vt:lpstr>
      <vt:lpstr>Moderne rest-tjenester og odata</vt:lpstr>
      <vt:lpstr>Agenda</vt:lpstr>
      <vt:lpstr>Velkomst</vt:lpstr>
      <vt:lpstr>Arbejdsgruppe: Moderne Tjenester forløb</vt:lpstr>
      <vt:lpstr>Arbejdsgruppe: Moderne Tjenester forløb</vt:lpstr>
      <vt:lpstr>Præsentationsrunde</vt:lpstr>
      <vt:lpstr>Formål og Baggrund</vt:lpstr>
      <vt:lpstr>Formål med workshoppen</vt:lpstr>
      <vt:lpstr>Moderne REST-Tjenester - Baggrund for oplæg</vt:lpstr>
      <vt:lpstr>Moderne REST-Tjenester – Mål for visionen</vt:lpstr>
      <vt:lpstr>Anvendelse af odata</vt:lpstr>
      <vt:lpstr>Anvendelse af Odata</vt:lpstr>
      <vt:lpstr>Etablering af endepunkter</vt:lpstr>
      <vt:lpstr>Etablering af endepunkter</vt:lpstr>
      <vt:lpstr>Etablering af endepunkter</vt:lpstr>
      <vt:lpstr>Nuværende vs. Moderne REST-Tjenester</vt:lpstr>
      <vt:lpstr>Etablering af endepunkter</vt:lpstr>
      <vt:lpstr>Nuværende vs. Moderne REST-Tjenester fortsat</vt:lpstr>
      <vt:lpstr>Etablering af endepunkter</vt:lpstr>
      <vt:lpstr>Spørgsmål indtil videre?</vt:lpstr>
      <vt:lpstr>Pause</vt:lpstr>
      <vt:lpstr>Fleksibel opslagslogik</vt:lpstr>
      <vt:lpstr>Fleksibel Opslagslogik</vt:lpstr>
      <vt:lpstr>Fleksibel Opslagslogik - Snak sammen i grupper (5-10 minutter)</vt:lpstr>
      <vt:lpstr>Fleksibel Opslagslogik - Opsummering</vt:lpstr>
      <vt:lpstr>Pause</vt:lpstr>
      <vt:lpstr>Data der udstilles på datafordeleren </vt:lpstr>
      <vt:lpstr>Data der udstilles på Datafordeleren</vt:lpstr>
      <vt:lpstr>Data der udstilles på Datafordeleren - Snak sammen i grupper (5-10 minutter)</vt:lpstr>
      <vt:lpstr>Data der udstilles på Datafordeleren - Opsummering</vt:lpstr>
      <vt:lpstr>Pause</vt:lpstr>
      <vt:lpstr>Sammensætning og anvendelse af data</vt:lpstr>
      <vt:lpstr>Sammensætning og anvendelse af data</vt:lpstr>
      <vt:lpstr>Sammensætning og anvendelse af data - Snak sammen i grupper (5-10 minutter)</vt:lpstr>
      <vt:lpstr>Sammensætning og anvendelse af data - Opsummering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rest-tjenester og odata</dc:title>
  <dc:subject/>
  <dc:creator>August Clement Leve</dc:creator>
  <cp:keywords/>
  <dc:description/>
  <cp:lastModifiedBy>August Clement Leve</cp:lastModifiedBy>
  <cp:revision>7</cp:revision>
  <dcterms:created xsi:type="dcterms:W3CDTF">2023-08-30T11:36:59Z</dcterms:created>
  <dcterms:modified xsi:type="dcterms:W3CDTF">2023-09-12T14:41:01Z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Netcompany</vt:lpwstr>
  </property>
  <property fmtid="{D5CDD505-2E9C-101B-9397-08002B2CF9AE}" pid="3" name="ContentTypeId">
    <vt:lpwstr>0x010100AC085CFC53BC46CEA2EADE194AD9D482008768C306D9A65E4B8497B225D8629DA7</vt:lpwstr>
  </property>
  <property fmtid="{D5CDD505-2E9C-101B-9397-08002B2CF9AE}" pid="4" name="CCMSystemID">
    <vt:lpwstr>a83c9e44-5554-4fe4-9554-0ea6ec621664</vt:lpwstr>
  </property>
  <property fmtid="{D5CDD505-2E9C-101B-9397-08002B2CF9AE}" pid="5" name="_dlc_DocIdItemGuid">
    <vt:lpwstr>cfcecc48-ce1b-431c-a677-b3248011004e</vt:lpwstr>
  </property>
  <property fmtid="{D5CDD505-2E9C-101B-9397-08002B2CF9AE}" pid="6" name="CCMIsSharedOnOneDrive">
    <vt:bool>false</vt:bool>
  </property>
  <property fmtid="{D5CDD505-2E9C-101B-9397-08002B2CF9AE}" pid="7" name="xd_Signature">
    <vt:bool>false</vt:bool>
  </property>
  <property fmtid="{D5CDD505-2E9C-101B-9397-08002B2CF9AE}" pid="8" name="CCMOneDriveID">
    <vt:lpwstr/>
  </property>
  <property fmtid="{D5CDD505-2E9C-101B-9397-08002B2CF9AE}" pid="9" name="CCMOneDriveOwnerID">
    <vt:lpwstr/>
  </property>
  <property fmtid="{D5CDD505-2E9C-101B-9397-08002B2CF9AE}" pid="10" name="CCMOneDriveItemID">
    <vt:lpwstr/>
  </property>
  <property fmtid="{D5CDD505-2E9C-101B-9397-08002B2CF9AE}" pid="11" name="CCMSystem">
    <vt:lpwstr> </vt:lpwstr>
  </property>
</Properties>
</file>