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51"/>
  </p:notesMasterIdLst>
  <p:handoutMasterIdLst>
    <p:handoutMasterId r:id="rId52"/>
  </p:handoutMasterIdLst>
  <p:sldIdLst>
    <p:sldId id="278" r:id="rId5"/>
    <p:sldId id="277" r:id="rId6"/>
    <p:sldId id="298" r:id="rId7"/>
    <p:sldId id="267" r:id="rId8"/>
    <p:sldId id="280" r:id="rId9"/>
    <p:sldId id="270" r:id="rId10"/>
    <p:sldId id="301" r:id="rId11"/>
    <p:sldId id="272" r:id="rId12"/>
    <p:sldId id="271" r:id="rId13"/>
    <p:sldId id="302" r:id="rId14"/>
    <p:sldId id="273" r:id="rId15"/>
    <p:sldId id="338" r:id="rId16"/>
    <p:sldId id="339" r:id="rId17"/>
    <p:sldId id="332" r:id="rId18"/>
    <p:sldId id="275" r:id="rId19"/>
    <p:sldId id="305" r:id="rId20"/>
    <p:sldId id="306" r:id="rId21"/>
    <p:sldId id="307" r:id="rId22"/>
    <p:sldId id="276" r:id="rId23"/>
    <p:sldId id="279" r:id="rId24"/>
    <p:sldId id="308" r:id="rId25"/>
    <p:sldId id="340" r:id="rId26"/>
    <p:sldId id="309" r:id="rId27"/>
    <p:sldId id="341" r:id="rId28"/>
    <p:sldId id="282" r:id="rId29"/>
    <p:sldId id="281" r:id="rId30"/>
    <p:sldId id="283" r:id="rId31"/>
    <p:sldId id="310" r:id="rId32"/>
    <p:sldId id="317" r:id="rId33"/>
    <p:sldId id="318" r:id="rId34"/>
    <p:sldId id="320" r:id="rId35"/>
    <p:sldId id="337" r:id="rId36"/>
    <p:sldId id="324" r:id="rId37"/>
    <p:sldId id="323" r:id="rId38"/>
    <p:sldId id="321" r:id="rId39"/>
    <p:sldId id="330" r:id="rId40"/>
    <p:sldId id="331" r:id="rId41"/>
    <p:sldId id="329" r:id="rId42"/>
    <p:sldId id="322" r:id="rId43"/>
    <p:sldId id="333" r:id="rId44"/>
    <p:sldId id="328" r:id="rId45"/>
    <p:sldId id="325" r:id="rId46"/>
    <p:sldId id="326" r:id="rId47"/>
    <p:sldId id="327" r:id="rId48"/>
    <p:sldId id="334" r:id="rId49"/>
    <p:sldId id="311" r:id="rId50"/>
  </p:sldIdLst>
  <p:sldSz cx="9144000" cy="5143500" type="screen16x9"/>
  <p:notesSz cx="6858000" cy="9144000"/>
  <p:defaultTextStyle>
    <a:defPPr>
      <a:defRPr lang="da-DK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22A80E-6E3A-04A5-8A27-784F2C9CF603}" name="René Ravn" initials="RR" userId="S::rra@netcompany.com::e4ecefec-b5f2-49ba-8edf-40e2a18bea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2219" autoAdjust="0"/>
  </p:normalViewPr>
  <p:slideViewPr>
    <p:cSldViewPr snapToGrid="0" snapToObjects="1" showGuides="1">
      <p:cViewPr varScale="1">
        <p:scale>
          <a:sx n="156" d="100"/>
          <a:sy n="156" d="100"/>
        </p:scale>
        <p:origin x="186" y="126"/>
      </p:cViewPr>
      <p:guideLst>
        <p:guide orient="horz" pos="1756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4" d="100"/>
          <a:sy n="164" d="100"/>
        </p:scale>
        <p:origin x="61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us Winding Quistgaard" userId="9df454bf-d157-4a0a-be7c-b3021b9c5931" providerId="ADAL" clId="{B06D49D0-36E9-431E-9183-D737C7CD076B}"/>
    <pc:docChg chg="addSld delSld modSld sldOrd">
      <pc:chgData name="Marcus Winding Quistgaard" userId="9df454bf-d157-4a0a-be7c-b3021b9c5931" providerId="ADAL" clId="{B06D49D0-36E9-431E-9183-D737C7CD076B}" dt="2023-09-19T07:23:23.954" v="22" actId="680"/>
      <pc:docMkLst>
        <pc:docMk/>
      </pc:docMkLst>
      <pc:sldChg chg="del">
        <pc:chgData name="Marcus Winding Quistgaard" userId="9df454bf-d157-4a0a-be7c-b3021b9c5931" providerId="ADAL" clId="{B06D49D0-36E9-431E-9183-D737C7CD076B}" dt="2023-09-19T07:22:46.064" v="3" actId="47"/>
        <pc:sldMkLst>
          <pc:docMk/>
          <pc:sldMk cId="1477643784" sldId="269"/>
        </pc:sldMkLst>
      </pc:sldChg>
      <pc:sldChg chg="add">
        <pc:chgData name="Marcus Winding Quistgaard" userId="9df454bf-d157-4a0a-be7c-b3021b9c5931" providerId="ADAL" clId="{B06D49D0-36E9-431E-9183-D737C7CD076B}" dt="2023-09-19T07:22:43.769" v="2"/>
        <pc:sldMkLst>
          <pc:docMk/>
          <pc:sldMk cId="2021424511" sldId="279"/>
        </pc:sldMkLst>
      </pc:sldChg>
      <pc:sldChg chg="add">
        <pc:chgData name="Marcus Winding Quistgaard" userId="9df454bf-d157-4a0a-be7c-b3021b9c5931" providerId="ADAL" clId="{B06D49D0-36E9-431E-9183-D737C7CD076B}" dt="2023-09-19T07:22:43.769" v="2"/>
        <pc:sldMkLst>
          <pc:docMk/>
          <pc:sldMk cId="3685787286" sldId="280"/>
        </pc:sldMkLst>
      </pc:sldChg>
      <pc:sldChg chg="add">
        <pc:chgData name="Marcus Winding Quistgaard" userId="9df454bf-d157-4a0a-be7c-b3021b9c5931" providerId="ADAL" clId="{B06D49D0-36E9-431E-9183-D737C7CD076B}" dt="2023-09-19T07:22:43.769" v="2"/>
        <pc:sldMkLst>
          <pc:docMk/>
          <pc:sldMk cId="24987201" sldId="281"/>
        </pc:sldMkLst>
      </pc:sldChg>
      <pc:sldChg chg="add">
        <pc:chgData name="Marcus Winding Quistgaard" userId="9df454bf-d157-4a0a-be7c-b3021b9c5931" providerId="ADAL" clId="{B06D49D0-36E9-431E-9183-D737C7CD076B}" dt="2023-09-19T07:22:43.769" v="2"/>
        <pc:sldMkLst>
          <pc:docMk/>
          <pc:sldMk cId="2750358834" sldId="282"/>
        </pc:sldMkLst>
      </pc:sldChg>
      <pc:sldChg chg="add">
        <pc:chgData name="Marcus Winding Quistgaard" userId="9df454bf-d157-4a0a-be7c-b3021b9c5931" providerId="ADAL" clId="{B06D49D0-36E9-431E-9183-D737C7CD076B}" dt="2023-09-19T07:22:43.769" v="2"/>
        <pc:sldMkLst>
          <pc:docMk/>
          <pc:sldMk cId="1719219228" sldId="283"/>
        </pc:sldMkLst>
      </pc:sldChg>
      <pc:sldChg chg="add">
        <pc:chgData name="Marcus Winding Quistgaard" userId="9df454bf-d157-4a0a-be7c-b3021b9c5931" providerId="ADAL" clId="{B06D49D0-36E9-431E-9183-D737C7CD076B}" dt="2023-09-19T07:22:43.769" v="2"/>
        <pc:sldMkLst>
          <pc:docMk/>
          <pc:sldMk cId="83026180" sldId="303"/>
        </pc:sldMkLst>
      </pc:sldChg>
      <pc:sldChg chg="new del">
        <pc:chgData name="Marcus Winding Quistgaard" userId="9df454bf-d157-4a0a-be7c-b3021b9c5931" providerId="ADAL" clId="{B06D49D0-36E9-431E-9183-D737C7CD076B}" dt="2023-09-19T07:22:42.049" v="1" actId="47"/>
        <pc:sldMkLst>
          <pc:docMk/>
          <pc:sldMk cId="3054956365" sldId="303"/>
        </pc:sldMkLst>
      </pc:sldChg>
      <pc:sldChg chg="add">
        <pc:chgData name="Marcus Winding Quistgaard" userId="9df454bf-d157-4a0a-be7c-b3021b9c5931" providerId="ADAL" clId="{B06D49D0-36E9-431E-9183-D737C7CD076B}" dt="2023-09-19T07:22:43.769" v="2"/>
        <pc:sldMkLst>
          <pc:docMk/>
          <pc:sldMk cId="1259972361" sldId="304"/>
        </pc:sldMkLst>
      </pc:sldChg>
      <pc:sldChg chg="add">
        <pc:chgData name="Marcus Winding Quistgaard" userId="9df454bf-d157-4a0a-be7c-b3021b9c5931" providerId="ADAL" clId="{B06D49D0-36E9-431E-9183-D737C7CD076B}" dt="2023-09-19T07:22:43.769" v="2"/>
        <pc:sldMkLst>
          <pc:docMk/>
          <pc:sldMk cId="3089301762" sldId="305"/>
        </pc:sldMkLst>
      </pc:sldChg>
      <pc:sldChg chg="add">
        <pc:chgData name="Marcus Winding Quistgaard" userId="9df454bf-d157-4a0a-be7c-b3021b9c5931" providerId="ADAL" clId="{B06D49D0-36E9-431E-9183-D737C7CD076B}" dt="2023-09-19T07:22:43.769" v="2"/>
        <pc:sldMkLst>
          <pc:docMk/>
          <pc:sldMk cId="55578711" sldId="306"/>
        </pc:sldMkLst>
      </pc:sldChg>
      <pc:sldChg chg="add">
        <pc:chgData name="Marcus Winding Quistgaard" userId="9df454bf-d157-4a0a-be7c-b3021b9c5931" providerId="ADAL" clId="{B06D49D0-36E9-431E-9183-D737C7CD076B}" dt="2023-09-19T07:22:43.769" v="2"/>
        <pc:sldMkLst>
          <pc:docMk/>
          <pc:sldMk cId="2558408807" sldId="307"/>
        </pc:sldMkLst>
      </pc:sldChg>
      <pc:sldChg chg="add">
        <pc:chgData name="Marcus Winding Quistgaard" userId="9df454bf-d157-4a0a-be7c-b3021b9c5931" providerId="ADAL" clId="{B06D49D0-36E9-431E-9183-D737C7CD076B}" dt="2023-09-19T07:22:43.769" v="2"/>
        <pc:sldMkLst>
          <pc:docMk/>
          <pc:sldMk cId="650476423" sldId="308"/>
        </pc:sldMkLst>
      </pc:sldChg>
      <pc:sldChg chg="add">
        <pc:chgData name="Marcus Winding Quistgaard" userId="9df454bf-d157-4a0a-be7c-b3021b9c5931" providerId="ADAL" clId="{B06D49D0-36E9-431E-9183-D737C7CD076B}" dt="2023-09-19T07:22:43.769" v="2"/>
        <pc:sldMkLst>
          <pc:docMk/>
          <pc:sldMk cId="2214272059" sldId="309"/>
        </pc:sldMkLst>
      </pc:sldChg>
      <pc:sldChg chg="add">
        <pc:chgData name="Marcus Winding Quistgaard" userId="9df454bf-d157-4a0a-be7c-b3021b9c5931" providerId="ADAL" clId="{B06D49D0-36E9-431E-9183-D737C7CD076B}" dt="2023-09-19T07:22:43.769" v="2"/>
        <pc:sldMkLst>
          <pc:docMk/>
          <pc:sldMk cId="1779417803" sldId="310"/>
        </pc:sldMkLst>
      </pc:sldChg>
      <pc:sldChg chg="add">
        <pc:chgData name="Marcus Winding Quistgaard" userId="9df454bf-d157-4a0a-be7c-b3021b9c5931" providerId="ADAL" clId="{B06D49D0-36E9-431E-9183-D737C7CD076B}" dt="2023-09-19T07:22:43.769" v="2"/>
        <pc:sldMkLst>
          <pc:docMk/>
          <pc:sldMk cId="151947908" sldId="311"/>
        </pc:sldMkLst>
      </pc:sldChg>
      <pc:sldChg chg="modSp add mod ord">
        <pc:chgData name="Marcus Winding Quistgaard" userId="9df454bf-d157-4a0a-be7c-b3021b9c5931" providerId="ADAL" clId="{B06D49D0-36E9-431E-9183-D737C7CD076B}" dt="2023-09-19T07:23:17.771" v="21" actId="20577"/>
        <pc:sldMkLst>
          <pc:docMk/>
          <pc:sldMk cId="2126849099" sldId="312"/>
        </pc:sldMkLst>
        <pc:spChg chg="mod">
          <ac:chgData name="Marcus Winding Quistgaard" userId="9df454bf-d157-4a0a-be7c-b3021b9c5931" providerId="ADAL" clId="{B06D49D0-36E9-431E-9183-D737C7CD076B}" dt="2023-09-19T07:23:17.771" v="21" actId="20577"/>
          <ac:spMkLst>
            <pc:docMk/>
            <pc:sldMk cId="2126849099" sldId="312"/>
            <ac:spMk id="2" creationId="{BEEAABAA-8B73-4D8E-9450-7DCA13446AA8}"/>
          </ac:spMkLst>
        </pc:spChg>
      </pc:sldChg>
      <pc:sldChg chg="new">
        <pc:chgData name="Marcus Winding Quistgaard" userId="9df454bf-d157-4a0a-be7c-b3021b9c5931" providerId="ADAL" clId="{B06D49D0-36E9-431E-9183-D737C7CD076B}" dt="2023-09-19T07:23:23.954" v="22" actId="680"/>
        <pc:sldMkLst>
          <pc:docMk/>
          <pc:sldMk cId="2224342781" sldId="313"/>
        </pc:sldMkLst>
      </pc:sldChg>
    </pc:docChg>
  </pc:docChgLst>
  <pc:docChgLst>
    <pc:chgData name="Marcus Winding Quistgaard" userId="9df454bf-d157-4a0a-be7c-b3021b9c5931" providerId="ADAL" clId="{1B898175-DB4D-4A82-AA69-A5EFEBC6A1DB}"/>
    <pc:docChg chg="undo custSel addSld delSld modSld sldOrd">
      <pc:chgData name="Marcus Winding Quistgaard" userId="9df454bf-d157-4a0a-be7c-b3021b9c5931" providerId="ADAL" clId="{1B898175-DB4D-4A82-AA69-A5EFEBC6A1DB}" dt="2023-09-14T13:52:54.469" v="7497" actId="20577"/>
      <pc:docMkLst>
        <pc:docMk/>
      </pc:docMkLst>
      <pc:sldChg chg="modSp mod">
        <pc:chgData name="Marcus Winding Quistgaard" userId="9df454bf-d157-4a0a-be7c-b3021b9c5931" providerId="ADAL" clId="{1B898175-DB4D-4A82-AA69-A5EFEBC6A1DB}" dt="2023-09-14T07:59:27.927" v="53" actId="27636"/>
        <pc:sldMkLst>
          <pc:docMk/>
          <pc:sldMk cId="1718216657" sldId="267"/>
        </pc:sldMkLst>
        <pc:spChg chg="mod">
          <ac:chgData name="Marcus Winding Quistgaard" userId="9df454bf-d157-4a0a-be7c-b3021b9c5931" providerId="ADAL" clId="{1B898175-DB4D-4A82-AA69-A5EFEBC6A1DB}" dt="2023-09-14T07:59:27.927" v="53" actId="27636"/>
          <ac:spMkLst>
            <pc:docMk/>
            <pc:sldMk cId="1718216657" sldId="267"/>
            <ac:spMk id="12" creationId="{3F7EAF0C-E34C-3047-9AE1-9975E28F0122}"/>
          </ac:spMkLst>
        </pc:spChg>
      </pc:sldChg>
      <pc:sldChg chg="modSp mod">
        <pc:chgData name="Marcus Winding Quistgaard" userId="9df454bf-d157-4a0a-be7c-b3021b9c5931" providerId="ADAL" clId="{1B898175-DB4D-4A82-AA69-A5EFEBC6A1DB}" dt="2023-09-14T07:59:22.034" v="51" actId="20577"/>
        <pc:sldMkLst>
          <pc:docMk/>
          <pc:sldMk cId="1719508923" sldId="270"/>
        </pc:sldMkLst>
        <pc:spChg chg="mod">
          <ac:chgData name="Marcus Winding Quistgaard" userId="9df454bf-d157-4a0a-be7c-b3021b9c5931" providerId="ADAL" clId="{1B898175-DB4D-4A82-AA69-A5EFEBC6A1DB}" dt="2023-09-14T07:59:02.096" v="39" actId="20577"/>
          <ac:spMkLst>
            <pc:docMk/>
            <pc:sldMk cId="1719508923" sldId="270"/>
            <ac:spMk id="2" creationId="{BEEAABAA-8B73-4D8E-9450-7DCA13446AA8}"/>
          </ac:spMkLst>
        </pc:spChg>
        <pc:spChg chg="mod">
          <ac:chgData name="Marcus Winding Quistgaard" userId="9df454bf-d157-4a0a-be7c-b3021b9c5931" providerId="ADAL" clId="{1B898175-DB4D-4A82-AA69-A5EFEBC6A1DB}" dt="2023-09-14T07:59:22.034" v="51" actId="20577"/>
          <ac:spMkLst>
            <pc:docMk/>
            <pc:sldMk cId="1719508923" sldId="270"/>
            <ac:spMk id="5" creationId="{B1A8E3D2-E723-4DD7-AA11-038D59CB0858}"/>
          </ac:spMkLst>
        </pc:spChg>
      </pc:sldChg>
      <pc:sldChg chg="modSp new mod">
        <pc:chgData name="Marcus Winding Quistgaard" userId="9df454bf-d157-4a0a-be7c-b3021b9c5931" providerId="ADAL" clId="{1B898175-DB4D-4A82-AA69-A5EFEBC6A1DB}" dt="2023-09-14T09:24:45.556" v="2074" actId="20577"/>
        <pc:sldMkLst>
          <pc:docMk/>
          <pc:sldMk cId="2902396760" sldId="271"/>
        </pc:sldMkLst>
        <pc:spChg chg="mod">
          <ac:chgData name="Marcus Winding Quistgaard" userId="9df454bf-d157-4a0a-be7c-b3021b9c5931" providerId="ADAL" clId="{1B898175-DB4D-4A82-AA69-A5EFEBC6A1DB}" dt="2023-09-14T08:19:56.525" v="1234" actId="20577"/>
          <ac:spMkLst>
            <pc:docMk/>
            <pc:sldMk cId="2902396760" sldId="271"/>
            <ac:spMk id="2" creationId="{54889DCB-6019-A46D-BC7C-23234A7CA382}"/>
          </ac:spMkLst>
        </pc:spChg>
        <pc:spChg chg="mod">
          <ac:chgData name="Marcus Winding Quistgaard" userId="9df454bf-d157-4a0a-be7c-b3021b9c5931" providerId="ADAL" clId="{1B898175-DB4D-4A82-AA69-A5EFEBC6A1DB}" dt="2023-09-14T09:24:45.556" v="2074" actId="20577"/>
          <ac:spMkLst>
            <pc:docMk/>
            <pc:sldMk cId="2902396760" sldId="271"/>
            <ac:spMk id="3" creationId="{278D5DBB-BFF5-D187-647F-A73231F15ED7}"/>
          </ac:spMkLst>
        </pc:spChg>
      </pc:sldChg>
      <pc:sldChg chg="modSp new mod">
        <pc:chgData name="Marcus Winding Quistgaard" userId="9df454bf-d157-4a0a-be7c-b3021b9c5931" providerId="ADAL" clId="{1B898175-DB4D-4A82-AA69-A5EFEBC6A1DB}" dt="2023-09-14T13:13:14.425" v="7424" actId="20577"/>
        <pc:sldMkLst>
          <pc:docMk/>
          <pc:sldMk cId="55578711" sldId="272"/>
        </pc:sldMkLst>
        <pc:spChg chg="mod">
          <ac:chgData name="Marcus Winding Quistgaard" userId="9df454bf-d157-4a0a-be7c-b3021b9c5931" providerId="ADAL" clId="{1B898175-DB4D-4A82-AA69-A5EFEBC6A1DB}" dt="2023-09-14T13:13:14.425" v="7424" actId="20577"/>
          <ac:spMkLst>
            <pc:docMk/>
            <pc:sldMk cId="55578711" sldId="272"/>
            <ac:spMk id="2" creationId="{EB8060A8-9FC1-0308-F51B-7DC303A9EE9A}"/>
          </ac:spMkLst>
        </pc:spChg>
        <pc:spChg chg="mod">
          <ac:chgData name="Marcus Winding Quistgaard" userId="9df454bf-d157-4a0a-be7c-b3021b9c5931" providerId="ADAL" clId="{1B898175-DB4D-4A82-AA69-A5EFEBC6A1DB}" dt="2023-09-14T13:11:20.074" v="7387" actId="20577"/>
          <ac:spMkLst>
            <pc:docMk/>
            <pc:sldMk cId="55578711" sldId="272"/>
            <ac:spMk id="3" creationId="{85364A4D-7D49-3F31-7177-197B1D89386B}"/>
          </ac:spMkLst>
        </pc:spChg>
      </pc:sldChg>
      <pc:sldChg chg="modSp new mod">
        <pc:chgData name="Marcus Winding Quistgaard" userId="9df454bf-d157-4a0a-be7c-b3021b9c5931" providerId="ADAL" clId="{1B898175-DB4D-4A82-AA69-A5EFEBC6A1DB}" dt="2023-09-14T12:42:18.469" v="5996" actId="6549"/>
        <pc:sldMkLst>
          <pc:docMk/>
          <pc:sldMk cId="126019702" sldId="273"/>
        </pc:sldMkLst>
        <pc:spChg chg="mod">
          <ac:chgData name="Marcus Winding Quistgaard" userId="9df454bf-d157-4a0a-be7c-b3021b9c5931" providerId="ADAL" clId="{1B898175-DB4D-4A82-AA69-A5EFEBC6A1DB}" dt="2023-09-14T12:41:27.701" v="5922" actId="20577"/>
          <ac:spMkLst>
            <pc:docMk/>
            <pc:sldMk cId="126019702" sldId="273"/>
            <ac:spMk id="2" creationId="{7BC23FC1-04BA-2FA8-DA82-E46BD1B9D4A3}"/>
          </ac:spMkLst>
        </pc:spChg>
        <pc:spChg chg="mod">
          <ac:chgData name="Marcus Winding Quistgaard" userId="9df454bf-d157-4a0a-be7c-b3021b9c5931" providerId="ADAL" clId="{1B898175-DB4D-4A82-AA69-A5EFEBC6A1DB}" dt="2023-09-14T12:42:18.469" v="5996" actId="6549"/>
          <ac:spMkLst>
            <pc:docMk/>
            <pc:sldMk cId="126019702" sldId="273"/>
            <ac:spMk id="3" creationId="{1F7D521B-7FEE-3596-D50D-14AB798A4464}"/>
          </ac:spMkLst>
        </pc:spChg>
      </pc:sldChg>
      <pc:sldChg chg="modSp new mod">
        <pc:chgData name="Marcus Winding Quistgaard" userId="9df454bf-d157-4a0a-be7c-b3021b9c5931" providerId="ADAL" clId="{1B898175-DB4D-4A82-AA69-A5EFEBC6A1DB}" dt="2023-09-14T11:28:54.690" v="2800" actId="20577"/>
        <pc:sldMkLst>
          <pc:docMk/>
          <pc:sldMk cId="3089301762" sldId="274"/>
        </pc:sldMkLst>
        <pc:spChg chg="mod">
          <ac:chgData name="Marcus Winding Quistgaard" userId="9df454bf-d157-4a0a-be7c-b3021b9c5931" providerId="ADAL" clId="{1B898175-DB4D-4A82-AA69-A5EFEBC6A1DB}" dt="2023-09-14T11:28:54.690" v="2800" actId="20577"/>
          <ac:spMkLst>
            <pc:docMk/>
            <pc:sldMk cId="3089301762" sldId="274"/>
            <ac:spMk id="2" creationId="{EBF54F01-69B2-81CE-78B3-B6B35E09BEF7}"/>
          </ac:spMkLst>
        </pc:spChg>
      </pc:sldChg>
      <pc:sldChg chg="del">
        <pc:chgData name="Marcus Winding Quistgaard" userId="9df454bf-d157-4a0a-be7c-b3021b9c5931" providerId="ADAL" clId="{1B898175-DB4D-4A82-AA69-A5EFEBC6A1DB}" dt="2023-09-14T07:59:32.460" v="54" actId="47"/>
        <pc:sldMkLst>
          <pc:docMk/>
          <pc:sldMk cId="3126197985" sldId="274"/>
        </pc:sldMkLst>
      </pc:sldChg>
      <pc:sldChg chg="addSp delSp modSp new mod modClrScheme chgLayout">
        <pc:chgData name="Marcus Winding Quistgaard" userId="9df454bf-d157-4a0a-be7c-b3021b9c5931" providerId="ADAL" clId="{1B898175-DB4D-4A82-AA69-A5EFEBC6A1DB}" dt="2023-09-14T12:06:47.682" v="3879" actId="20577"/>
        <pc:sldMkLst>
          <pc:docMk/>
          <pc:sldMk cId="2558408807" sldId="275"/>
        </pc:sldMkLst>
        <pc:spChg chg="mod ord">
          <ac:chgData name="Marcus Winding Quistgaard" userId="9df454bf-d157-4a0a-be7c-b3021b9c5931" providerId="ADAL" clId="{1B898175-DB4D-4A82-AA69-A5EFEBC6A1DB}" dt="2023-09-14T11:47:10.831" v="3525" actId="26606"/>
          <ac:spMkLst>
            <pc:docMk/>
            <pc:sldMk cId="2558408807" sldId="275"/>
            <ac:spMk id="2" creationId="{F5829A2F-7E0C-D222-EB74-1F7371A4E30F}"/>
          </ac:spMkLst>
        </pc:spChg>
        <pc:spChg chg="mod ord">
          <ac:chgData name="Marcus Winding Quistgaard" userId="9df454bf-d157-4a0a-be7c-b3021b9c5931" providerId="ADAL" clId="{1B898175-DB4D-4A82-AA69-A5EFEBC6A1DB}" dt="2023-09-14T12:06:47.682" v="3879" actId="20577"/>
          <ac:spMkLst>
            <pc:docMk/>
            <pc:sldMk cId="2558408807" sldId="275"/>
            <ac:spMk id="3" creationId="{4C45C2E9-4E64-A971-924C-3B29F7DDD856}"/>
          </ac:spMkLst>
        </pc:spChg>
        <pc:picChg chg="add del mod">
          <ac:chgData name="Marcus Winding Quistgaard" userId="9df454bf-d157-4a0a-be7c-b3021b9c5931" providerId="ADAL" clId="{1B898175-DB4D-4A82-AA69-A5EFEBC6A1DB}" dt="2023-09-14T11:47:03.670" v="3521" actId="478"/>
          <ac:picMkLst>
            <pc:docMk/>
            <pc:sldMk cId="2558408807" sldId="275"/>
            <ac:picMk id="5" creationId="{3EB7D378-F48E-B993-9DDD-25AB83219A5B}"/>
          </ac:picMkLst>
        </pc:picChg>
        <pc:picChg chg="add mod">
          <ac:chgData name="Marcus Winding Quistgaard" userId="9df454bf-d157-4a0a-be7c-b3021b9c5931" providerId="ADAL" clId="{1B898175-DB4D-4A82-AA69-A5EFEBC6A1DB}" dt="2023-09-14T11:47:10.831" v="3525" actId="26606"/>
          <ac:picMkLst>
            <pc:docMk/>
            <pc:sldMk cId="2558408807" sldId="275"/>
            <ac:picMk id="7" creationId="{68FD087F-6EF5-0ECD-1D53-50148C302DB0}"/>
          </ac:picMkLst>
        </pc:picChg>
      </pc:sldChg>
      <pc:sldChg chg="del">
        <pc:chgData name="Marcus Winding Quistgaard" userId="9df454bf-d157-4a0a-be7c-b3021b9c5931" providerId="ADAL" clId="{1B898175-DB4D-4A82-AA69-A5EFEBC6A1DB}" dt="2023-09-14T07:59:32.460" v="54" actId="47"/>
        <pc:sldMkLst>
          <pc:docMk/>
          <pc:sldMk cId="3919106435" sldId="275"/>
        </pc:sldMkLst>
      </pc:sldChg>
      <pc:sldChg chg="modSp add mod ord">
        <pc:chgData name="Marcus Winding Quistgaard" userId="9df454bf-d157-4a0a-be7c-b3021b9c5931" providerId="ADAL" clId="{1B898175-DB4D-4A82-AA69-A5EFEBC6A1DB}" dt="2023-09-14T12:07:15.976" v="3896" actId="20577"/>
        <pc:sldMkLst>
          <pc:docMk/>
          <pc:sldMk cId="650476423" sldId="276"/>
        </pc:sldMkLst>
        <pc:spChg chg="mod">
          <ac:chgData name="Marcus Winding Quistgaard" userId="9df454bf-d157-4a0a-be7c-b3021b9c5931" providerId="ADAL" clId="{1B898175-DB4D-4A82-AA69-A5EFEBC6A1DB}" dt="2023-09-14T12:07:15.976" v="3896" actId="20577"/>
          <ac:spMkLst>
            <pc:docMk/>
            <pc:sldMk cId="650476423" sldId="276"/>
            <ac:spMk id="2" creationId="{EBF54F01-69B2-81CE-78B3-B6B35E09BEF7}"/>
          </ac:spMkLst>
        </pc:spChg>
      </pc:sldChg>
      <pc:sldChg chg="del">
        <pc:chgData name="Marcus Winding Quistgaard" userId="9df454bf-d157-4a0a-be7c-b3021b9c5931" providerId="ADAL" clId="{1B898175-DB4D-4A82-AA69-A5EFEBC6A1DB}" dt="2023-09-14T07:59:32.460" v="54" actId="47"/>
        <pc:sldMkLst>
          <pc:docMk/>
          <pc:sldMk cId="2126308192" sldId="276"/>
        </pc:sldMkLst>
      </pc:sldChg>
      <pc:sldChg chg="modSp new mod">
        <pc:chgData name="Marcus Winding Quistgaard" userId="9df454bf-d157-4a0a-be7c-b3021b9c5931" providerId="ADAL" clId="{1B898175-DB4D-4A82-AA69-A5EFEBC6A1DB}" dt="2023-09-14T13:52:54.469" v="7497" actId="20577"/>
        <pc:sldMkLst>
          <pc:docMk/>
          <pc:sldMk cId="1779417803" sldId="277"/>
        </pc:sldMkLst>
        <pc:spChg chg="mod">
          <ac:chgData name="Marcus Winding Quistgaard" userId="9df454bf-d157-4a0a-be7c-b3021b9c5931" providerId="ADAL" clId="{1B898175-DB4D-4A82-AA69-A5EFEBC6A1DB}" dt="2023-09-14T12:41:22.725" v="5913" actId="20577"/>
          <ac:spMkLst>
            <pc:docMk/>
            <pc:sldMk cId="1779417803" sldId="277"/>
            <ac:spMk id="2" creationId="{D921D680-4BF2-E544-9E96-5DAC15059016}"/>
          </ac:spMkLst>
        </pc:spChg>
        <pc:spChg chg="mod">
          <ac:chgData name="Marcus Winding Quistgaard" userId="9df454bf-d157-4a0a-be7c-b3021b9c5931" providerId="ADAL" clId="{1B898175-DB4D-4A82-AA69-A5EFEBC6A1DB}" dt="2023-09-14T13:52:54.469" v="7497" actId="20577"/>
          <ac:spMkLst>
            <pc:docMk/>
            <pc:sldMk cId="1779417803" sldId="277"/>
            <ac:spMk id="3" creationId="{0B5F41BC-9FF6-C6A9-B935-A05F014565D1}"/>
          </ac:spMkLst>
        </pc:spChg>
      </pc:sldChg>
      <pc:sldChg chg="del">
        <pc:chgData name="Marcus Winding Quistgaard" userId="9df454bf-d157-4a0a-be7c-b3021b9c5931" providerId="ADAL" clId="{1B898175-DB4D-4A82-AA69-A5EFEBC6A1DB}" dt="2023-09-14T07:59:32.460" v="54" actId="47"/>
        <pc:sldMkLst>
          <pc:docMk/>
          <pc:sldMk cId="2958003335" sldId="277"/>
        </pc:sldMkLst>
      </pc:sldChg>
      <pc:sldChg chg="del">
        <pc:chgData name="Marcus Winding Quistgaard" userId="9df454bf-d157-4a0a-be7c-b3021b9c5931" providerId="ADAL" clId="{1B898175-DB4D-4A82-AA69-A5EFEBC6A1DB}" dt="2023-09-14T07:59:32.460" v="54" actId="47"/>
        <pc:sldMkLst>
          <pc:docMk/>
          <pc:sldMk cId="1710929904" sldId="278"/>
        </pc:sldMkLst>
      </pc:sldChg>
      <pc:sldChg chg="modSp add mod ord">
        <pc:chgData name="Marcus Winding Quistgaard" userId="9df454bf-d157-4a0a-be7c-b3021b9c5931" providerId="ADAL" clId="{1B898175-DB4D-4A82-AA69-A5EFEBC6A1DB}" dt="2023-09-14T13:11:27.024" v="7389"/>
        <pc:sldMkLst>
          <pc:docMk/>
          <pc:sldMk cId="2214272059" sldId="278"/>
        </pc:sldMkLst>
        <pc:spChg chg="mod">
          <ac:chgData name="Marcus Winding Quistgaard" userId="9df454bf-d157-4a0a-be7c-b3021b9c5931" providerId="ADAL" clId="{1B898175-DB4D-4A82-AA69-A5EFEBC6A1DB}" dt="2023-09-14T13:04:31.951" v="7202" actId="20577"/>
          <ac:spMkLst>
            <pc:docMk/>
            <pc:sldMk cId="2214272059" sldId="278"/>
            <ac:spMk id="2" creationId="{EB8060A8-9FC1-0308-F51B-7DC303A9EE9A}"/>
          </ac:spMkLst>
        </pc:spChg>
        <pc:spChg chg="mod">
          <ac:chgData name="Marcus Winding Quistgaard" userId="9df454bf-d157-4a0a-be7c-b3021b9c5931" providerId="ADAL" clId="{1B898175-DB4D-4A82-AA69-A5EFEBC6A1DB}" dt="2023-09-14T13:11:27.024" v="7389"/>
          <ac:spMkLst>
            <pc:docMk/>
            <pc:sldMk cId="2214272059" sldId="278"/>
            <ac:spMk id="3" creationId="{85364A4D-7D49-3F31-7177-197B1D89386B}"/>
          </ac:spMkLst>
        </pc:spChg>
      </pc:sldChg>
      <pc:sldChg chg="modSp new del mod">
        <pc:chgData name="Marcus Winding Quistgaard" userId="9df454bf-d157-4a0a-be7c-b3021b9c5931" providerId="ADAL" clId="{1B898175-DB4D-4A82-AA69-A5EFEBC6A1DB}" dt="2023-09-14T12:53:23.243" v="6920" actId="47"/>
        <pc:sldMkLst>
          <pc:docMk/>
          <pc:sldMk cId="2317124058" sldId="278"/>
        </pc:sldMkLst>
        <pc:spChg chg="mod">
          <ac:chgData name="Marcus Winding Quistgaard" userId="9df454bf-d157-4a0a-be7c-b3021b9c5931" providerId="ADAL" clId="{1B898175-DB4D-4A82-AA69-A5EFEBC6A1DB}" dt="2023-09-14T12:53:07.096" v="6887" actId="20577"/>
          <ac:spMkLst>
            <pc:docMk/>
            <pc:sldMk cId="2317124058" sldId="278"/>
            <ac:spMk id="2" creationId="{3F1A1C47-176D-6E93-9642-DACF5F1A4C08}"/>
          </ac:spMkLst>
        </pc:spChg>
        <pc:spChg chg="mod">
          <ac:chgData name="Marcus Winding Quistgaard" userId="9df454bf-d157-4a0a-be7c-b3021b9c5931" providerId="ADAL" clId="{1B898175-DB4D-4A82-AA69-A5EFEBC6A1DB}" dt="2023-09-14T12:53:15.518" v="6919" actId="20577"/>
          <ac:spMkLst>
            <pc:docMk/>
            <pc:sldMk cId="2317124058" sldId="278"/>
            <ac:spMk id="3" creationId="{7B94DC54-A019-232C-03AD-24C38508FFFB}"/>
          </ac:spMkLst>
        </pc:spChg>
      </pc:sldChg>
      <pc:sldChg chg="del">
        <pc:chgData name="Marcus Winding Quistgaard" userId="9df454bf-d157-4a0a-be7c-b3021b9c5931" providerId="ADAL" clId="{1B898175-DB4D-4A82-AA69-A5EFEBC6A1DB}" dt="2023-09-14T07:59:32.460" v="54" actId="47"/>
        <pc:sldMkLst>
          <pc:docMk/>
          <pc:sldMk cId="1669254928" sldId="279"/>
        </pc:sldMkLst>
      </pc:sldChg>
      <pc:sldChg chg="modSp new del mod">
        <pc:chgData name="Marcus Winding Quistgaard" userId="9df454bf-d157-4a0a-be7c-b3021b9c5931" providerId="ADAL" clId="{1B898175-DB4D-4A82-AA69-A5EFEBC6A1DB}" dt="2023-09-14T13:44:17.283" v="7495" actId="47"/>
        <pc:sldMkLst>
          <pc:docMk/>
          <pc:sldMk cId="3828420310" sldId="279"/>
        </pc:sldMkLst>
        <pc:spChg chg="mod">
          <ac:chgData name="Marcus Winding Quistgaard" userId="9df454bf-d157-4a0a-be7c-b3021b9c5931" providerId="ADAL" clId="{1B898175-DB4D-4A82-AA69-A5EFEBC6A1DB}" dt="2023-09-14T13:37:43.359" v="7494" actId="20577"/>
          <ac:spMkLst>
            <pc:docMk/>
            <pc:sldMk cId="3828420310" sldId="279"/>
            <ac:spMk id="4" creationId="{EF91E81C-7AA1-D726-29A9-4C6B78BE60E2}"/>
          </ac:spMkLst>
        </pc:spChg>
      </pc:sldChg>
      <pc:sldChg chg="del">
        <pc:chgData name="Marcus Winding Quistgaard" userId="9df454bf-d157-4a0a-be7c-b3021b9c5931" providerId="ADAL" clId="{1B898175-DB4D-4A82-AA69-A5EFEBC6A1DB}" dt="2023-09-14T07:59:32.460" v="54" actId="47"/>
        <pc:sldMkLst>
          <pc:docMk/>
          <pc:sldMk cId="3850723268" sldId="280"/>
        </pc:sldMkLst>
      </pc:sldChg>
      <pc:sldChg chg="del">
        <pc:chgData name="Marcus Winding Quistgaard" userId="9df454bf-d157-4a0a-be7c-b3021b9c5931" providerId="ADAL" clId="{1B898175-DB4D-4A82-AA69-A5EFEBC6A1DB}" dt="2023-09-14T07:59:32.460" v="54" actId="47"/>
        <pc:sldMkLst>
          <pc:docMk/>
          <pc:sldMk cId="1327425883" sldId="281"/>
        </pc:sldMkLst>
      </pc:sldChg>
      <pc:sldChg chg="del">
        <pc:chgData name="Marcus Winding Quistgaard" userId="9df454bf-d157-4a0a-be7c-b3021b9c5931" providerId="ADAL" clId="{1B898175-DB4D-4A82-AA69-A5EFEBC6A1DB}" dt="2023-09-14T07:59:32.460" v="54" actId="47"/>
        <pc:sldMkLst>
          <pc:docMk/>
          <pc:sldMk cId="4052661703" sldId="284"/>
        </pc:sldMkLst>
      </pc:sldChg>
      <pc:sldChg chg="del">
        <pc:chgData name="Marcus Winding Quistgaard" userId="9df454bf-d157-4a0a-be7c-b3021b9c5931" providerId="ADAL" clId="{1B898175-DB4D-4A82-AA69-A5EFEBC6A1DB}" dt="2023-09-14T07:59:32.460" v="54" actId="47"/>
        <pc:sldMkLst>
          <pc:docMk/>
          <pc:sldMk cId="1569415281" sldId="285"/>
        </pc:sldMkLst>
      </pc:sldChg>
      <pc:sldChg chg="del">
        <pc:chgData name="Marcus Winding Quistgaard" userId="9df454bf-d157-4a0a-be7c-b3021b9c5931" providerId="ADAL" clId="{1B898175-DB4D-4A82-AA69-A5EFEBC6A1DB}" dt="2023-09-14T07:59:32.460" v="54" actId="47"/>
        <pc:sldMkLst>
          <pc:docMk/>
          <pc:sldMk cId="38340337" sldId="286"/>
        </pc:sldMkLst>
      </pc:sldChg>
      <pc:sldChg chg="del">
        <pc:chgData name="Marcus Winding Quistgaard" userId="9df454bf-d157-4a0a-be7c-b3021b9c5931" providerId="ADAL" clId="{1B898175-DB4D-4A82-AA69-A5EFEBC6A1DB}" dt="2023-09-14T07:59:32.460" v="54" actId="47"/>
        <pc:sldMkLst>
          <pc:docMk/>
          <pc:sldMk cId="388105083" sldId="288"/>
        </pc:sldMkLst>
      </pc:sldChg>
      <pc:sldChg chg="del">
        <pc:chgData name="Marcus Winding Quistgaard" userId="9df454bf-d157-4a0a-be7c-b3021b9c5931" providerId="ADAL" clId="{1B898175-DB4D-4A82-AA69-A5EFEBC6A1DB}" dt="2023-09-14T07:59:32.460" v="54" actId="47"/>
        <pc:sldMkLst>
          <pc:docMk/>
          <pc:sldMk cId="2399616700" sldId="289"/>
        </pc:sldMkLst>
      </pc:sldChg>
      <pc:sldChg chg="del">
        <pc:chgData name="Marcus Winding Quistgaard" userId="9df454bf-d157-4a0a-be7c-b3021b9c5931" providerId="ADAL" clId="{1B898175-DB4D-4A82-AA69-A5EFEBC6A1DB}" dt="2023-09-14T07:59:32.460" v="54" actId="47"/>
        <pc:sldMkLst>
          <pc:docMk/>
          <pc:sldMk cId="2754203781" sldId="290"/>
        </pc:sldMkLst>
      </pc:sldChg>
      <pc:sldChg chg="del">
        <pc:chgData name="Marcus Winding Quistgaard" userId="9df454bf-d157-4a0a-be7c-b3021b9c5931" providerId="ADAL" clId="{1B898175-DB4D-4A82-AA69-A5EFEBC6A1DB}" dt="2023-09-14T07:59:32.460" v="54" actId="47"/>
        <pc:sldMkLst>
          <pc:docMk/>
          <pc:sldMk cId="3870145543" sldId="291"/>
        </pc:sldMkLst>
      </pc:sldChg>
      <pc:sldChg chg="del">
        <pc:chgData name="Marcus Winding Quistgaard" userId="9df454bf-d157-4a0a-be7c-b3021b9c5931" providerId="ADAL" clId="{1B898175-DB4D-4A82-AA69-A5EFEBC6A1DB}" dt="2023-09-14T07:59:32.460" v="54" actId="47"/>
        <pc:sldMkLst>
          <pc:docMk/>
          <pc:sldMk cId="3705346645" sldId="292"/>
        </pc:sldMkLst>
      </pc:sldChg>
      <pc:sldChg chg="del">
        <pc:chgData name="Marcus Winding Quistgaard" userId="9df454bf-d157-4a0a-be7c-b3021b9c5931" providerId="ADAL" clId="{1B898175-DB4D-4A82-AA69-A5EFEBC6A1DB}" dt="2023-09-14T07:59:32.460" v="54" actId="47"/>
        <pc:sldMkLst>
          <pc:docMk/>
          <pc:sldMk cId="2450599500" sldId="293"/>
        </pc:sldMkLst>
      </pc:sldChg>
      <pc:sldChg chg="del">
        <pc:chgData name="Marcus Winding Quistgaard" userId="9df454bf-d157-4a0a-be7c-b3021b9c5931" providerId="ADAL" clId="{1B898175-DB4D-4A82-AA69-A5EFEBC6A1DB}" dt="2023-09-14T07:59:32.460" v="54" actId="47"/>
        <pc:sldMkLst>
          <pc:docMk/>
          <pc:sldMk cId="3259599923" sldId="294"/>
        </pc:sldMkLst>
      </pc:sldChg>
      <pc:sldChg chg="del">
        <pc:chgData name="Marcus Winding Quistgaard" userId="9df454bf-d157-4a0a-be7c-b3021b9c5931" providerId="ADAL" clId="{1B898175-DB4D-4A82-AA69-A5EFEBC6A1DB}" dt="2023-09-14T07:59:32.460" v="54" actId="47"/>
        <pc:sldMkLst>
          <pc:docMk/>
          <pc:sldMk cId="603012435" sldId="29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BD6D45-6EE9-4945-BC5F-0D0A3C9016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8EF79-1A82-CF4A-B617-4B550B38E5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E6BEA-3EAF-184F-971B-CE59E0ED1E73}" type="datetimeFigureOut">
              <a:rPr lang="da-DK" smtClean="0"/>
              <a:t>05-10-2023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F72C9-7E5E-A14D-8DBA-B3B07F4662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20A54-F960-6241-A449-79CE1BE290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92CFE-3B7A-3B44-89D6-7B8AC0C65C9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755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CAED-7BFE-974C-9513-70D0F3B3319B}" type="datetimeFigureOut">
              <a:rPr lang="da-DK" smtClean="0"/>
              <a:t>05-10-2023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C9B09-1343-A043-9921-A0566060D0A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7737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C9B09-1343-A043-9921-A0566060D0AA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5969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900" dirty="0"/>
              <a:t>Inde for samme paralleliseringsnøgle gælder samme garantier for sekventiel indlæsning af ændringer som i dag. </a:t>
            </a:r>
          </a:p>
          <a:p>
            <a:r>
              <a:rPr lang="da-DK" sz="900" dirty="0"/>
              <a:t>Alle ændringer for samme paralleliseringsnøgle skal ligge sekventielt i filen, så denne kan splittes løbende.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C9B09-1343-A043-9921-A0566060D0AA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388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Alle de paralleliser-bare dele af filen vil blive lagt på en register/sekvensnummer specifik kø</a:t>
            </a:r>
          </a:p>
          <a:p>
            <a:pPr lvl="1"/>
            <a:r>
              <a:rPr lang="da-DK" dirty="0"/>
              <a:t>Der skal vælges en minimum størrelse så vi ikke ender med 100.000 kø-</a:t>
            </a:r>
            <a:r>
              <a:rPr lang="da-DK" dirty="0" err="1"/>
              <a:t>entries</a:t>
            </a:r>
            <a:r>
              <a:rPr lang="da-DK" dirty="0"/>
              <a:t> som hver ændrer 1 række.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C9B09-1343-A043-9921-A0566060D0AA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0808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Hvorvidt rækker som tidligere lå på DAF men ikke er en del af totaludtrækket og dermed er blevet slettet skal håndteres skal afklares på workshoppen vedrørende kopi-registre. Dette er ikke relevant hvis man i en sådan situation beder alle kopi-registre om at trunkere deres tabeller og etablere en ny kopi.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C9B09-1343-A043-9921-A0566060D0AA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534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C9B09-1343-A043-9921-A0566060D0AA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8071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C9B09-1343-A043-9921-A0566060D0AA}" type="slidenum">
              <a:rPr lang="da-DK" smtClean="0"/>
              <a:t>44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303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projec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felt 23">
            <a:extLst>
              <a:ext uri="{FF2B5EF4-FFF2-40B4-BE49-F238E27FC236}">
                <a16:creationId xmlns:a16="http://schemas.microsoft.com/office/drawing/2014/main" id="{B173A3F8-2827-664B-B034-70338F873D9F}"/>
              </a:ext>
            </a:extLst>
          </p:cNvPr>
          <p:cNvSpPr txBox="1"/>
          <p:nvPr userDrawn="1"/>
        </p:nvSpPr>
        <p:spPr>
          <a:xfrm>
            <a:off x="1126110" y="4748664"/>
            <a:ext cx="677964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938" algn="ctr"/>
            <a:r>
              <a:rPr lang="da-DK" sz="60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Copyright Netcompany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5039797" cy="10389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Præsentationens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0937" y="964059"/>
            <a:ext cx="1417674" cy="232165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800" b="1" cap="all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Kundens navn eller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938" y="2668589"/>
            <a:ext cx="3421062" cy="226612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900" b="1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Projektets navn</a:t>
            </a:r>
          </a:p>
          <a:p>
            <a:pPr lvl="0"/>
            <a:endParaRPr lang="da-DK" noProof="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1BDC018-947C-3848-B70A-1F9C77F15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6889" y="2872370"/>
            <a:ext cx="2935110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dato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150938" y="2872370"/>
            <a:ext cx="924997" cy="471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Dato: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Forfatter: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Kontakt: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3DEA1A-1A0F-CC43-972E-39C36D6CCE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6889" y="2992881"/>
            <a:ext cx="2935110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versionsnummer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DC78372-9D76-F74B-8706-DB4AFC8A0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6889" y="3113392"/>
            <a:ext cx="2935110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navn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D312C8-6AE9-C847-B7B8-CDF7E32B1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6889" y="3237077"/>
            <a:ext cx="2935110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xxx@netcompany.com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50938" y="2420758"/>
            <a:ext cx="129600" cy="18000"/>
          </a:xfrm>
          <a:solidFill>
            <a:schemeClr val="accent4"/>
          </a:solid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7BFF3BF-506C-DF44-9146-4A56F7D7EF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3565730"/>
            <a:ext cx="1162800" cy="15410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5960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50" y="1038578"/>
            <a:ext cx="3847952" cy="3575009"/>
          </a:xfrm>
        </p:spPr>
        <p:txBody>
          <a:bodyPr/>
          <a:lstStyle>
            <a:lvl1pPr>
              <a:defRPr baseline="0"/>
            </a:lvl1pPr>
            <a:lvl2pPr marL="312737" indent="0">
              <a:buNone/>
              <a:defRPr/>
            </a:lvl2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DA4D3B7-455C-4845-8F72-2E985F1831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83541" y="1038578"/>
            <a:ext cx="3820709" cy="35750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02A26-0D13-E442-8875-5F1DDD46D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279152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3D2A6F-6DE4-C141-AB3A-764E4AD09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79639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5039797" cy="105850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afsnitstitel 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6110" y="2568971"/>
            <a:ext cx="6858000" cy="1241822"/>
          </a:xfrm>
        </p:spPr>
        <p:txBody>
          <a:bodyPr lIns="0" tIns="0" rIns="0" bIns="0" anchor="t" anchorCtr="0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/>
              <a:t>Tryk for at redigere undertitel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1315E3-5CDC-2347-8227-8B321E1CAC12}"/>
              </a:ext>
            </a:extLst>
          </p:cNvPr>
          <p:cNvSpPr txBox="1">
            <a:spLocks/>
          </p:cNvSpPr>
          <p:nvPr userDrawn="1"/>
        </p:nvSpPr>
        <p:spPr>
          <a:xfrm>
            <a:off x="1126110" y="2419200"/>
            <a:ext cx="129600" cy="1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noProof="0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E62944-0457-8D49-AB0B-8A0829E38638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‹#›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AEC2A83D-A905-4D27-91CF-3255CD9786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938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2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- customis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ym typeface="Wingdings" panose="05000000000000000000" pitchFamily="2" charset="2"/>
              </a:defRPr>
            </a:lvl1pPr>
            <a:lvl2pPr marL="312737" indent="0">
              <a:buNone/>
              <a:defRPr/>
            </a:lvl2pPr>
          </a:lstStyle>
          <a:p>
            <a:r>
              <a:rPr lang="en-US" noProof="0"/>
              <a:t>Click icon to add picture</a:t>
            </a:r>
            <a:endParaRPr lang="da-DK" noProof="0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A3DE6B0-84AB-9647-876A-F5DA928B242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26110" y="2417058"/>
            <a:ext cx="129600" cy="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2587A19-7C1C-5C49-A4D9-4DB7F02126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5039797" cy="105850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afsnitstitel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FEEAD67-D3CB-0A40-89F1-EB325AFB53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26110" y="2568971"/>
            <a:ext cx="6858000" cy="1241822"/>
          </a:xfrm>
        </p:spPr>
        <p:txBody>
          <a:bodyPr lIns="0" tIns="0" rIns="0" bIns="0" anchor="t" anchorCtr="0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/>
              <a:t>Tryk for at redigere undertitel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10945C-2C14-5E4B-B957-67C4FEB5350B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800" noProof="0" smtClean="0">
                <a:solidFill>
                  <a:schemeClr val="bg1"/>
                </a:solidFill>
              </a:rPr>
              <a:pPr algn="r"/>
              <a:t>‹#›</a:t>
            </a:fld>
            <a:endParaRPr lang="en-US" sz="800" noProof="0" dirty="0">
              <a:solidFill>
                <a:schemeClr val="bg1"/>
              </a:solidFill>
            </a:endParaRPr>
          </a:p>
        </p:txBody>
      </p:sp>
      <p:pic>
        <p:nvPicPr>
          <p:cNvPr id="10" name="Graphic 7">
            <a:extLst>
              <a:ext uri="{FF2B5EF4-FFF2-40B4-BE49-F238E27FC236}">
                <a16:creationId xmlns:a16="http://schemas.microsoft.com/office/drawing/2014/main" id="{658B6EF2-FA94-4ED8-B298-D1AE14B2DC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938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85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no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ym typeface="Wingdings" panose="05000000000000000000" pitchFamily="2" charset="2"/>
              </a:defRPr>
            </a:lvl1pPr>
          </a:lstStyle>
          <a:p>
            <a:r>
              <a:rPr lang="en-US" noProof="0"/>
              <a:t>Click icon to add picture</a:t>
            </a:r>
            <a:endParaRPr lang="da-DK" noProof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3B1556-87ED-CF4E-916D-085F92714FE3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‹#›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EF9D24C-23CA-46D9-9C99-7F7DA6B112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4798800"/>
            <a:ext cx="756000" cy="10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0,28 cm</a:t>
            </a:r>
          </a:p>
        </p:txBody>
      </p:sp>
    </p:spTree>
    <p:extLst>
      <p:ext uri="{BB962C8B-B14F-4D97-AF65-F5344CB8AC3E}">
        <p14:creationId xmlns:p14="http://schemas.microsoft.com/office/powerpoint/2010/main" val="1562612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ym typeface="Wingdings" panose="05000000000000000000" pitchFamily="2" charset="2"/>
              </a:defRPr>
            </a:lvl1pPr>
          </a:lstStyle>
          <a:p>
            <a:r>
              <a:rPr lang="en-US" noProof="0"/>
              <a:t>Click icon to add picture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0" y="1335599"/>
            <a:ext cx="4967665" cy="102942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tekst ovenpå billedet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5DFF17-E767-4F48-ABDE-25A5F0AE212C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‹#›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C988379-C419-4351-8A7F-39923C838F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4798800"/>
            <a:ext cx="756000" cy="10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0,28 cm</a:t>
            </a:r>
          </a:p>
        </p:txBody>
      </p:sp>
    </p:spTree>
    <p:extLst>
      <p:ext uri="{BB962C8B-B14F-4D97-AF65-F5344CB8AC3E}">
        <p14:creationId xmlns:p14="http://schemas.microsoft.com/office/powerpoint/2010/main" val="2778396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dar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ym typeface="Wingdings" panose="05000000000000000000" pitchFamily="2" charset="2"/>
              </a:defRPr>
            </a:lvl1pPr>
          </a:lstStyle>
          <a:p>
            <a:r>
              <a:rPr lang="en-US" noProof="0"/>
              <a:t>Click icon to add picture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0" y="1335599"/>
            <a:ext cx="4720710" cy="967087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Tilføj tekst ovenpå billedet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4798800"/>
            <a:ext cx="756000" cy="10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0,28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72030A-4015-8047-AC41-06474BD89AFD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</a:rPr>
              <a:pPr algn="r"/>
              <a:t>‹#›</a:t>
            </a:fld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97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4572000" y="158750"/>
            <a:ext cx="4429125" cy="482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3833564" cy="295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049867"/>
            <a:ext cx="3827463" cy="35745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2563" y="1049867"/>
            <a:ext cx="3827463" cy="3574521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9155C1-C59B-FC4C-804E-0F086BAC1732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‹#›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86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158401" y="158750"/>
            <a:ext cx="4413600" cy="482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2295" y="519113"/>
            <a:ext cx="3827214" cy="2952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045" y="1000655"/>
            <a:ext cx="3827463" cy="36237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1000655"/>
            <a:ext cx="3631151" cy="3623733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4792045" y="898484"/>
            <a:ext cx="129600" cy="1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noProof="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>
            <a:off x="1078173" y="464023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a-DK" sz="1600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70AA9-8E00-D64A-AC0F-6D76CF82CF63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</a:rPr>
              <a:pPr algn="r"/>
              <a:t>‹#›</a:t>
            </a:fld>
            <a:endParaRPr lang="da-DK" sz="800" noProof="0" dirty="0">
              <a:solidFill>
                <a:schemeClr val="tx1"/>
              </a:solidFill>
            </a:endParaRPr>
          </a:p>
        </p:txBody>
      </p:sp>
      <p:pic>
        <p:nvPicPr>
          <p:cNvPr id="11" name="Graphic 7">
            <a:extLst>
              <a:ext uri="{FF2B5EF4-FFF2-40B4-BE49-F238E27FC236}">
                <a16:creationId xmlns:a16="http://schemas.microsoft.com/office/drawing/2014/main" id="{A74513B5-9C8D-4425-890D-A3F9AE6EDC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750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15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quo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4572000" y="158750"/>
            <a:ext cx="4429125" cy="482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5167DF-EFAC-764D-B6D0-1D978083656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65894" y="2099634"/>
            <a:ext cx="3133320" cy="1786566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1862138" algn="l"/>
              </a:tabLst>
              <a:defRPr b="1" i="1">
                <a:solidFill>
                  <a:schemeClr val="accent4"/>
                </a:solidFill>
              </a:defRPr>
            </a:lvl1pPr>
            <a:lvl2pPr marL="3429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6858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0287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3716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1" name="Tekstfelt 1">
            <a:extLst>
              <a:ext uri="{FF2B5EF4-FFF2-40B4-BE49-F238E27FC236}">
                <a16:creationId xmlns:a16="http://schemas.microsoft.com/office/drawing/2014/main" id="{B3E61175-05F9-EF42-83BC-FDFD379CC0A2}"/>
              </a:ext>
            </a:extLst>
          </p:cNvPr>
          <p:cNvSpPr txBox="1"/>
          <p:nvPr userDrawn="1"/>
        </p:nvSpPr>
        <p:spPr>
          <a:xfrm>
            <a:off x="5151546" y="1556087"/>
            <a:ext cx="671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noProof="0" dirty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FEAC2A-37DC-8941-95AF-394E4C4A74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061238"/>
            <a:ext cx="3827463" cy="35631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12737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013050-2CD0-8C46-A175-8C8436CB8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3833564" cy="2952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E770B-255F-9C4C-8223-9478899CD8D4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‹#›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3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CD9-D63F-1842-8593-95C16D32C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E051934-3E34-F340-9D82-E17795650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047889"/>
            <a:ext cx="8064500" cy="3576499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 marL="312737" indent="0">
              <a:buFontTx/>
              <a:buNone/>
              <a:defRPr baseline="0"/>
            </a:lvl2pPr>
            <a:lvl3pPr marL="685800" indent="0">
              <a:buFontTx/>
              <a:buNone/>
              <a:defRPr baseline="0"/>
            </a:lvl3pPr>
            <a:lvl4pPr marL="1028700" indent="0">
              <a:buFontTx/>
              <a:buNone/>
              <a:defRPr baseline="0"/>
            </a:lvl4pPr>
            <a:lvl5pPr marL="1371600" indent="0">
              <a:buFontTx/>
              <a:buNone/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163744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umn and quo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158401" y="158750"/>
            <a:ext cx="4413600" cy="482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2295" y="519113"/>
            <a:ext cx="3827214" cy="2952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045" y="1026871"/>
            <a:ext cx="3827463" cy="359751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4792295" y="911592"/>
            <a:ext cx="129600" cy="1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noProof="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>
            <a:off x="1078173" y="464023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a-DK" sz="1600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E3F1EB-DBA1-9345-AEC9-2BC1225354B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52295" y="2099634"/>
            <a:ext cx="3133320" cy="1786566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1862138" algn="l"/>
              </a:tabLst>
              <a:defRPr b="1" i="1">
                <a:solidFill>
                  <a:schemeClr val="accent4"/>
                </a:solidFill>
              </a:defRPr>
            </a:lvl1pPr>
            <a:lvl2pPr marL="3429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6858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0287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3716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5" name="Tekstfelt 1">
            <a:extLst>
              <a:ext uri="{FF2B5EF4-FFF2-40B4-BE49-F238E27FC236}">
                <a16:creationId xmlns:a16="http://schemas.microsoft.com/office/drawing/2014/main" id="{97ED7EAA-B35C-3242-B58B-B208B9657D5D}"/>
              </a:ext>
            </a:extLst>
          </p:cNvPr>
          <p:cNvSpPr txBox="1"/>
          <p:nvPr userDrawn="1"/>
        </p:nvSpPr>
        <p:spPr>
          <a:xfrm>
            <a:off x="737947" y="1556087"/>
            <a:ext cx="671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noProof="0" dirty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29CF3-6CBA-7A4C-BC25-3CCD11ED0BF5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</a:rPr>
              <a:pPr algn="r"/>
              <a:t>‹#›</a:t>
            </a:fld>
            <a:endParaRPr lang="da-DK" sz="800" noProof="0" dirty="0">
              <a:solidFill>
                <a:schemeClr val="tx1"/>
              </a:solidFill>
            </a:endParaRPr>
          </a:p>
        </p:txBody>
      </p:sp>
      <p:pic>
        <p:nvPicPr>
          <p:cNvPr id="13" name="Graphic 7">
            <a:extLst>
              <a:ext uri="{FF2B5EF4-FFF2-40B4-BE49-F238E27FC236}">
                <a16:creationId xmlns:a16="http://schemas.microsoft.com/office/drawing/2014/main" id="{B2E6CA86-AA61-4777-8FFF-27A99CCC3B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750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3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0CFBCC-18CC-E746-A5BB-3C80385048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158550"/>
            <a:ext cx="4429125" cy="4826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r>
              <a:rPr lang="en-US" noProof="0"/>
              <a:t>Click icon to add picture</a:t>
            </a:r>
            <a:endParaRPr lang="da-DK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78F610-395C-AC4E-86CC-2E4BA2BB8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3833564" cy="295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F576E1E-DA16-0F4C-9A6C-50B994F8A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054564"/>
            <a:ext cx="3827463" cy="3569824"/>
          </a:xfrm>
        </p:spPr>
        <p:txBody>
          <a:bodyPr/>
          <a:lstStyle>
            <a:lvl1pPr marL="0" indent="0">
              <a:buNone/>
              <a:defRPr/>
            </a:lvl1pPr>
            <a:lvl2pPr marL="312737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B0BDF-A99D-6647-8F4C-8D3362DE10EC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‹#›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40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2875" y="158550"/>
            <a:ext cx="4429125" cy="4826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r>
              <a:rPr lang="en-US" noProof="0"/>
              <a:t>Click icon to add picture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87650" y="1076442"/>
            <a:ext cx="3812511" cy="354794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0" name="object 27">
            <a:extLst>
              <a:ext uri="{FF2B5EF4-FFF2-40B4-BE49-F238E27FC236}">
                <a16:creationId xmlns:a16="http://schemas.microsoft.com/office/drawing/2014/main" id="{6BD609A8-717C-8640-8CB3-D48BE5B453CD}"/>
              </a:ext>
            </a:extLst>
          </p:cNvPr>
          <p:cNvSpPr/>
          <p:nvPr userDrawn="1"/>
        </p:nvSpPr>
        <p:spPr>
          <a:xfrm>
            <a:off x="4787900" y="94537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73" y="0"/>
                </a:lnTo>
              </a:path>
            </a:pathLst>
          </a:custGeom>
          <a:ln w="2032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da-DK" noProof="0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77C46C1-3D47-574B-A7FD-E386AEAF5F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798800"/>
            <a:ext cx="759600" cy="10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B3F434-8BBE-E547-8109-F4364C1D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7901" y="519113"/>
            <a:ext cx="3816350" cy="295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3B3481-A035-1F49-AF08-06936BE81508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</a:rPr>
              <a:pPr algn="r"/>
              <a:t>‹#›</a:t>
            </a:fld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70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front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32EBE8-8426-D141-B961-7F1254C6F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5749" y="1335600"/>
            <a:ext cx="5039797" cy="10389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målets case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4C793-A347-E241-8060-268BA5F17A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938" y="2591601"/>
            <a:ext cx="3421062" cy="53312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312737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da-DK" noProof="0" dirty="0"/>
              <a:t>Beskriv kundens udfordring og den ønskede eller leverede effekt for deres kunder, brugere, forretninger, infrastrukturer osv. På max 3 linjer 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484C613-7386-F14A-94C2-A85CE69C73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7" y="4798800"/>
            <a:ext cx="777240" cy="109728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D0C02521-8454-4C49-B25B-482883CFB5E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50938" y="2420758"/>
            <a:ext cx="129600" cy="18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5651CC1A-971B-8147-BA3C-54731C3A0A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45749" y="1090724"/>
            <a:ext cx="3022109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 b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logo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9A4E40-9E23-3146-B8B5-4117EBCABB60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‹#›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03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340249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r>
              <a:rPr lang="en-US" noProof="0"/>
              <a:t>Click icon to add picture</a:t>
            </a:r>
            <a:endParaRPr lang="da-DK" noProof="0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77C46C1-3D47-574B-A7FD-E386AEAF5F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798800"/>
            <a:ext cx="759600" cy="10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462B0F-0597-ED4B-88EB-D24FF9C8B2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55899" y="1395525"/>
            <a:ext cx="2473200" cy="32383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00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sz="1000">
                <a:solidFill>
                  <a:schemeClr val="tx1"/>
                </a:solidFill>
              </a:defRPr>
            </a:lvl3pPr>
            <a:lvl4pPr marL="1028700" indent="0">
              <a:buFontTx/>
              <a:buNone/>
              <a:defRPr sz="1000">
                <a:solidFill>
                  <a:schemeClr val="tx1"/>
                </a:solidFill>
              </a:defRPr>
            </a:lvl4pPr>
            <a:lvl5pPr marL="1371600" indent="0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2" name="object 27">
            <a:extLst>
              <a:ext uri="{FF2B5EF4-FFF2-40B4-BE49-F238E27FC236}">
                <a16:creationId xmlns:a16="http://schemas.microsoft.com/office/drawing/2014/main" id="{A285BBFB-66C5-A24D-8365-38DB96975650}"/>
              </a:ext>
            </a:extLst>
          </p:cNvPr>
          <p:cNvSpPr/>
          <p:nvPr userDrawn="1"/>
        </p:nvSpPr>
        <p:spPr>
          <a:xfrm>
            <a:off x="3556149" y="122760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73" y="0"/>
                </a:lnTo>
              </a:path>
            </a:pathLst>
          </a:custGeom>
          <a:ln w="2032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da-DK" noProof="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E2DDCBD-9D5D-2E4F-85CF-A935CD682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6149" y="158751"/>
            <a:ext cx="5048101" cy="924018"/>
          </a:xfrm>
        </p:spPr>
        <p:txBody>
          <a:bodyPr>
            <a:normAutofit/>
          </a:bodyPr>
          <a:lstStyle>
            <a:lvl1pPr>
              <a:lnSpc>
                <a:spcPts val="1500"/>
              </a:lnSpc>
              <a:defRPr sz="1400" cap="all"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20FF6D-595E-6B4A-ACAE-8D216A9B2B1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32355" y="1395525"/>
            <a:ext cx="2473200" cy="3238388"/>
          </a:xfrm>
        </p:spPr>
        <p:txBody>
          <a:bodyPr>
            <a:normAutofit/>
          </a:bodyPr>
          <a:lstStyle>
            <a:lvl1pPr marL="92075" indent="-92075">
              <a:buFont typeface="Arial" panose="020B0604020202020204" pitchFamily="34" charset="0"/>
              <a:buChar char="•"/>
              <a:tabLst/>
              <a:defRPr sz="1000">
                <a:solidFill>
                  <a:schemeClr val="tx1"/>
                </a:solidFill>
              </a:defRPr>
            </a:lvl1pPr>
            <a:lvl2pPr marL="514350" indent="-17145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857250" indent="-17145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3pPr>
            <a:lvl4pPr marL="1200150" indent="-17145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  <a:lvl5pPr marL="1543050" indent="-17145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66A3B70-D4C4-6240-9F95-E6682082FA0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39854" y="1395526"/>
            <a:ext cx="2473200" cy="10306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="1" i="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Tilføj en udtalelse om effekterne for forretning, samfund , eller kunder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8C7E1E-8EEE-D544-A8E5-30EA5009D314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</a:rPr>
              <a:pPr algn="r"/>
              <a:t>‹#›</a:t>
            </a:fld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89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E232CD-F606-F242-AFC7-8477842FA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7" y="94"/>
            <a:ext cx="9143665" cy="5143312"/>
          </a:xfrm>
          <a:prstGeom prst="rect">
            <a:avLst/>
          </a:prstGeom>
          <a:solidFill>
            <a:srgbClr val="0F2147"/>
          </a:solidFill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4E2C2F9B-0086-2E42-A7C8-42B6E5F818FB}"/>
              </a:ext>
            </a:extLst>
          </p:cNvPr>
          <p:cNvSpPr txBox="1"/>
          <p:nvPr userDrawn="1"/>
        </p:nvSpPr>
        <p:spPr>
          <a:xfrm>
            <a:off x="1146101" y="2867413"/>
            <a:ext cx="106094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800" b="1" spc="-5" noProof="0" dirty="0">
                <a:solidFill>
                  <a:srgbClr val="FFFFFF"/>
                </a:solidFill>
                <a:latin typeface="+mn-lt"/>
                <a:cs typeface="Calibri"/>
              </a:rPr>
              <a:t>www.netcompany.com</a:t>
            </a:r>
            <a:endParaRPr lang="en-US" sz="800" noProof="0" dirty="0">
              <a:latin typeface="Calibri"/>
              <a:cs typeface="Calibri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F0718DE-0C89-1D45-A3C2-9BF94FDF8A35}"/>
              </a:ext>
            </a:extLst>
          </p:cNvPr>
          <p:cNvSpPr txBox="1">
            <a:spLocks/>
          </p:cNvSpPr>
          <p:nvPr userDrawn="1"/>
        </p:nvSpPr>
        <p:spPr>
          <a:xfrm>
            <a:off x="1135635" y="2867413"/>
            <a:ext cx="1162801" cy="1957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200"/>
              </a:lnSpc>
            </a:pPr>
            <a:endParaRPr lang="en-US" sz="2200" b="0" noProof="0" dirty="0">
              <a:solidFill>
                <a:schemeClr val="accent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2D710-7F6F-A243-85D0-A0F885154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8875" y="3106235"/>
            <a:ext cx="2828925" cy="4272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Tilføj anden, relevant kontaktinformation her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0769613-D6C1-8249-A193-08FA6FA35E48}"/>
              </a:ext>
            </a:extLst>
          </p:cNvPr>
          <p:cNvSpPr txBox="1">
            <a:spLocks/>
          </p:cNvSpPr>
          <p:nvPr userDrawn="1"/>
        </p:nvSpPr>
        <p:spPr>
          <a:xfrm>
            <a:off x="1150938" y="2711470"/>
            <a:ext cx="129600" cy="180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/>
              <a:t>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DFBDA76-DCE0-4E4C-9BB6-83212AC424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0938" y="2304520"/>
            <a:ext cx="1890397" cy="26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06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82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headlin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FE95A-59D6-4831-A94C-C626C4674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Tryk for at </a:t>
            </a:r>
            <a:r>
              <a:rPr lang="en-US" dirty="0" err="1"/>
              <a:t>redigere</a:t>
            </a:r>
            <a:r>
              <a:rPr lang="en-US" dirty="0"/>
              <a:t> titel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B03A2351-27F9-4831-8668-1DF8B41B24BF}"/>
              </a:ext>
            </a:extLst>
          </p:cNvPr>
          <p:cNvSpPr txBox="1">
            <a:spLocks/>
          </p:cNvSpPr>
          <p:nvPr userDrawn="1"/>
        </p:nvSpPr>
        <p:spPr>
          <a:xfrm>
            <a:off x="539750" y="931551"/>
            <a:ext cx="129600" cy="1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noProof="0" dirty="0"/>
              <a:t>.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A9DBB99-583B-4D76-9FFD-A16CF8E788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047889"/>
            <a:ext cx="8064500" cy="3576499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  <a:lvl2pPr marL="312737" indent="0">
              <a:buFontTx/>
              <a:buNone/>
              <a:defRPr baseline="0"/>
            </a:lvl2pPr>
            <a:lvl3pPr marL="685800" indent="0">
              <a:buFontTx/>
              <a:buNone/>
              <a:defRPr baseline="0"/>
            </a:lvl3pPr>
            <a:lvl4pPr marL="1028700" indent="0">
              <a:buFontTx/>
              <a:buNone/>
              <a:defRPr baseline="0"/>
            </a:lvl4pPr>
            <a:lvl5pPr marL="1371600" indent="0">
              <a:buFontTx/>
              <a:buNone/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  <a:p>
            <a:pPr lvl="0"/>
            <a:endParaRPr lang="da-DK" noProof="0" dirty="0"/>
          </a:p>
        </p:txBody>
      </p:sp>
      <p:pic>
        <p:nvPicPr>
          <p:cNvPr id="5" name="Graphic 7">
            <a:extLst>
              <a:ext uri="{FF2B5EF4-FFF2-40B4-BE49-F238E27FC236}">
                <a16:creationId xmlns:a16="http://schemas.microsoft.com/office/drawing/2014/main" id="{9D40F846-CE13-4FB6-BBE6-351F496993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750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7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customise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5039797" cy="10389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Præsentationens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0937" y="964059"/>
            <a:ext cx="1417674" cy="232165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800" b="1" cap="all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Kundens navn eller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938" y="2668589"/>
            <a:ext cx="3421062" cy="226612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900" b="1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Projektets navn</a:t>
            </a:r>
          </a:p>
          <a:p>
            <a:pPr lvl="0"/>
            <a:endParaRPr lang="da-DK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150939" y="2872370"/>
            <a:ext cx="606526" cy="471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Dato: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Forfatter: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Kontakt: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50938" y="2420758"/>
            <a:ext cx="129600" cy="18000"/>
          </a:xfrm>
          <a:solidFill>
            <a:schemeClr val="accent4"/>
          </a:solid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C3F1E7D-7A50-C34B-8EBB-345E76A948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3565730"/>
            <a:ext cx="1162800" cy="154105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061DA7D-098D-4DCE-9812-345B5B7755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6889" y="2872370"/>
            <a:ext cx="2935110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dato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4ACFA6A-32D2-4C2E-B56A-83278C1D0D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6889" y="2992881"/>
            <a:ext cx="2935110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versionsnummer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BF3FEEF-DAF9-4BB9-8D77-27BAC6EF37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6889" y="3113392"/>
            <a:ext cx="2935110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navn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7AFD911-4E32-476C-8C68-BFEC7C832B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6889" y="3237077"/>
            <a:ext cx="2935110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xxx@netcompany.com</a:t>
            </a:r>
          </a:p>
        </p:txBody>
      </p:sp>
      <p:sp>
        <p:nvSpPr>
          <p:cNvPr id="14" name="Tekstfelt 23">
            <a:extLst>
              <a:ext uri="{FF2B5EF4-FFF2-40B4-BE49-F238E27FC236}">
                <a16:creationId xmlns:a16="http://schemas.microsoft.com/office/drawing/2014/main" id="{5C616A79-09FA-4325-9F09-56ECBE6D7F32}"/>
              </a:ext>
            </a:extLst>
          </p:cNvPr>
          <p:cNvSpPr txBox="1"/>
          <p:nvPr userDrawn="1"/>
        </p:nvSpPr>
        <p:spPr>
          <a:xfrm>
            <a:off x="1126110" y="4748664"/>
            <a:ext cx="696379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938" algn="ctr"/>
            <a:r>
              <a:rPr lang="da-DK" sz="60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Copyright Netcompany</a:t>
            </a:r>
          </a:p>
        </p:txBody>
      </p:sp>
    </p:spTree>
    <p:extLst>
      <p:ext uri="{BB962C8B-B14F-4D97-AF65-F5344CB8AC3E}">
        <p14:creationId xmlns:p14="http://schemas.microsoft.com/office/powerpoint/2010/main" val="4086109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19FE9C-07C8-244B-A763-5D7AF1910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49" y="519113"/>
            <a:ext cx="8070601" cy="295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Tilføj en titel eller agenda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F9A4EF-1E7A-6F4E-A242-3290FFD06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649" y="1070118"/>
            <a:ext cx="8064500" cy="3554269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163274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B6C41B6-F729-DF4D-BB23-27F0C0E9B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726" y="1071863"/>
            <a:ext cx="8064500" cy="3552525"/>
          </a:xfrm>
        </p:spPr>
        <p:txBody>
          <a:bodyPr/>
          <a:lstStyle>
            <a:lvl1pPr marL="171450" indent="-171450">
              <a:buFont typeface="System Font Regular"/>
              <a:buChar char="–"/>
              <a:defRPr baseline="0"/>
            </a:lvl1pPr>
            <a:lvl2pPr marL="447675" indent="-134938">
              <a:buFont typeface="System Font Regular"/>
              <a:buChar char="–"/>
              <a:defRPr baseline="0"/>
            </a:lvl2pPr>
            <a:lvl3pPr marL="857250" indent="-171450">
              <a:buFont typeface="System Font Regular"/>
              <a:buChar char="–"/>
              <a:defRPr baseline="0"/>
            </a:lvl3pPr>
            <a:lvl4pPr marL="1200150" indent="-171450">
              <a:buFont typeface="System Font Regular"/>
              <a:buChar char="–"/>
              <a:defRPr baseline="0"/>
            </a:lvl4pPr>
            <a:lvl5pPr marL="1543050" indent="-171450">
              <a:buFont typeface="System Font Regular"/>
              <a:buChar char="–"/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cxnSp>
        <p:nvCxnSpPr>
          <p:cNvPr id="10" name="Lige forbindelse 11">
            <a:extLst>
              <a:ext uri="{FF2B5EF4-FFF2-40B4-BE49-F238E27FC236}">
                <a16:creationId xmlns:a16="http://schemas.microsoft.com/office/drawing/2014/main" id="{9EFB6787-87CE-224E-867A-E55855B0183F}"/>
              </a:ext>
            </a:extLst>
          </p:cNvPr>
          <p:cNvCxnSpPr>
            <a:cxnSpLocks/>
          </p:cNvCxnSpPr>
          <p:nvPr userDrawn="1"/>
        </p:nvCxnSpPr>
        <p:spPr>
          <a:xfrm flipH="1">
            <a:off x="546349" y="1125940"/>
            <a:ext cx="0" cy="34984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86EAC9-EDFE-904A-B58B-B8CB0FC0C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122787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EB3A9E-020F-BF41-851C-2C2B5D96106F}"/>
              </a:ext>
            </a:extLst>
          </p:cNvPr>
          <p:cNvSpPr/>
          <p:nvPr userDrawn="1"/>
        </p:nvSpPr>
        <p:spPr>
          <a:xfrm>
            <a:off x="4572000" y="147461"/>
            <a:ext cx="4429125" cy="482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C35FF43-6CEB-A24F-AD8E-2FF3712276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803" y="1046882"/>
            <a:ext cx="3826634" cy="2286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Agenda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EBDD77-0BA0-D34A-804A-0EC92A9EE2F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8597" y="1386000"/>
            <a:ext cx="3826687" cy="1278178"/>
          </a:xfrm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FontTx/>
              <a:buNone/>
              <a:tabLst>
                <a:tab pos="1862138" algn="l"/>
              </a:tabLst>
              <a:defRPr sz="1200" baseline="0">
                <a:solidFill>
                  <a:schemeClr val="bg1"/>
                </a:solidFill>
              </a:defRPr>
            </a:lvl1pPr>
            <a:lvl2pPr marL="312737" indent="0">
              <a:buClr>
                <a:schemeClr val="bg1"/>
              </a:buClr>
              <a:buFontTx/>
              <a:buNone/>
              <a:defRPr sz="1200" baseline="0">
                <a:solidFill>
                  <a:schemeClr val="bg1"/>
                </a:solidFill>
              </a:defRPr>
            </a:lvl2pPr>
            <a:lvl3pPr marL="685800" indent="0">
              <a:buClr>
                <a:schemeClr val="bg1"/>
              </a:buClr>
              <a:buFontTx/>
              <a:buNone/>
              <a:defRPr sz="1200" baseline="0">
                <a:solidFill>
                  <a:schemeClr val="bg1"/>
                </a:solidFill>
              </a:defRPr>
            </a:lvl3pPr>
            <a:lvl4pPr marL="1028700" indent="0">
              <a:buClr>
                <a:schemeClr val="bg1"/>
              </a:buClr>
              <a:buFontTx/>
              <a:buNone/>
              <a:defRPr sz="1200" baseline="0">
                <a:solidFill>
                  <a:schemeClr val="bg1"/>
                </a:solidFill>
              </a:defRPr>
            </a:lvl4pPr>
            <a:lvl5pPr marL="1371600" indent="0">
              <a:buClr>
                <a:schemeClr val="bg1"/>
              </a:buClr>
              <a:buFontTx/>
              <a:buNone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4745526-66DF-844C-A035-8973B0653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3541" y="1060376"/>
            <a:ext cx="3840863" cy="2286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Tilføj workshoppens mål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4AC0F6B-FC54-F64D-A9C4-3AD1B08416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3541" y="552413"/>
            <a:ext cx="3840863" cy="228600"/>
          </a:xfr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Dato og tid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63A529-EF68-A341-AEC0-AA9ACCD980B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78597" y="3117608"/>
            <a:ext cx="3826687" cy="1506779"/>
          </a:xfrm>
        </p:spPr>
        <p:txBody>
          <a:bodyPr numCol="2" spcCol="72000">
            <a:normAutofit/>
          </a:bodyPr>
          <a:lstStyle>
            <a:lvl1pPr marL="0" indent="0">
              <a:spcBef>
                <a:spcPts val="0"/>
              </a:spcBef>
              <a:buClr>
                <a:schemeClr val="bg1"/>
              </a:buClr>
              <a:buFontTx/>
              <a:buNone/>
              <a:tabLst>
                <a:tab pos="1862138" algn="l"/>
              </a:tabLst>
              <a:defRPr sz="1200" baseline="0">
                <a:solidFill>
                  <a:schemeClr val="bg1"/>
                </a:solidFill>
              </a:defRPr>
            </a:lvl1pPr>
            <a:lvl2pPr marL="312737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2pPr>
            <a:lvl3pPr marL="685800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3pPr>
            <a:lvl4pPr marL="1028700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4pPr>
            <a:lvl5pPr marL="1371600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DC9C7C7-9B9A-5246-B60D-6FF76ECD51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597" y="2776593"/>
            <a:ext cx="3840863" cy="2286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Tilføj deltagere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DBDFA3-8BCC-F34E-93D6-FB94E0983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3832788" cy="295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Tilføj workshoppens titel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C3A28F9-C656-7744-92AF-202E254691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1386000"/>
            <a:ext cx="3826687" cy="3238387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0F3174-4EB7-FF42-A757-1477CE8408EF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‹#›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9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D9AC15-4AB9-9343-BA26-FC911F3FDE7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5039797" cy="3135499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accent4"/>
                </a:solidFill>
              </a:defRPr>
            </a:lvl1pPr>
          </a:lstStyle>
          <a:p>
            <a:r>
              <a:rPr lang="da-DK" noProof="0" dirty="0"/>
              <a:t>Konklusion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C9CB07-78E4-DF47-ADAA-770BADDC00D1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800" noProof="0" smtClean="0">
                <a:solidFill>
                  <a:schemeClr val="bg1"/>
                </a:solidFill>
              </a:rPr>
              <a:pPr algn="r"/>
              <a:t>‹#›</a:t>
            </a:fld>
            <a:endParaRPr lang="en-US" sz="800" noProof="0">
              <a:solidFill>
                <a:schemeClr val="bg1"/>
              </a:solidFill>
            </a:endParaRPr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58CB8619-E652-4167-88AE-737C3EBED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8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06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5039797" cy="3135499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Konklusion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5ED56F-8F37-D949-BB31-B03884069A65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/>
              <a:pPr algn="r"/>
              <a:t>‹#›</a:t>
            </a:fld>
            <a:endParaRPr lang="da-DK" sz="800" noProof="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3DB96E6-90F7-44B3-B8A2-729D774F20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8" y="4788157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81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649" y="519113"/>
            <a:ext cx="8070601" cy="2952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noProof="0" dirty="0"/>
              <a:t>Tryk for at redigere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071862"/>
            <a:ext cx="8064498" cy="35414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noProof="0" dirty="0"/>
              <a:t>Indsæt tekst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B72E8D6A-FA7B-7341-A767-0D888E9CD451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539750" y="4786466"/>
            <a:ext cx="779169" cy="10972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AEAFE48-E092-0541-90A9-7A19F42A2DFC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/>
              <a:pPr algn="r"/>
              <a:t>‹#›</a:t>
            </a:fld>
            <a:endParaRPr lang="da-DK" sz="800" noProof="0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868D7E6-F887-40F7-8F04-9F2C599D78DF}"/>
              </a:ext>
            </a:extLst>
          </p:cNvPr>
          <p:cNvSpPr txBox="1">
            <a:spLocks/>
          </p:cNvSpPr>
          <p:nvPr userDrawn="1"/>
        </p:nvSpPr>
        <p:spPr>
          <a:xfrm>
            <a:off x="539750" y="931551"/>
            <a:ext cx="129600" cy="18000"/>
          </a:xfrm>
          <a:prstGeom prst="rect">
            <a:avLst/>
          </a:pr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386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15" r:id="rId3"/>
    <p:sldLayoutId id="2147483704" r:id="rId4"/>
    <p:sldLayoutId id="2147483662" r:id="rId5"/>
    <p:sldLayoutId id="2147483705" r:id="rId6"/>
    <p:sldLayoutId id="2147483692" r:id="rId7"/>
    <p:sldLayoutId id="2147483681" r:id="rId8"/>
    <p:sldLayoutId id="2147483682" r:id="rId9"/>
    <p:sldLayoutId id="2147483674" r:id="rId10"/>
    <p:sldLayoutId id="2147483675" r:id="rId11"/>
    <p:sldLayoutId id="2147483676" r:id="rId12"/>
    <p:sldLayoutId id="2147483706" r:id="rId13"/>
    <p:sldLayoutId id="2147483708" r:id="rId14"/>
    <p:sldLayoutId id="2147483709" r:id="rId15"/>
    <p:sldLayoutId id="2147483710" r:id="rId16"/>
    <p:sldLayoutId id="2147483673" r:id="rId17"/>
    <p:sldLayoutId id="2147483711" r:id="rId18"/>
    <p:sldLayoutId id="2147483678" r:id="rId19"/>
    <p:sldLayoutId id="2147483712" r:id="rId20"/>
    <p:sldLayoutId id="2147483683" r:id="rId21"/>
    <p:sldLayoutId id="2147483684" r:id="rId22"/>
    <p:sldLayoutId id="2147483697" r:id="rId23"/>
    <p:sldLayoutId id="2147483713" r:id="rId24"/>
    <p:sldLayoutId id="2147483714" r:id="rId25"/>
    <p:sldLayoutId id="2147483694" r:id="rId26"/>
  </p:sldLayoutIdLst>
  <p:hf sldNum="0" hdr="0" ftr="0" dt="0"/>
  <p:txStyles>
    <p:titleStyle>
      <a:lvl1pPr algn="l" defTabSz="685800" rtl="0" eaLnBrk="1" latinLnBrk="0" hangingPunct="1">
        <a:lnSpc>
          <a:spcPts val="2300"/>
        </a:lnSpc>
        <a:spcBef>
          <a:spcPct val="0"/>
        </a:spcBef>
        <a:buNone/>
        <a:defRPr sz="22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34938" algn="l" defTabSz="685800" rtl="0" eaLnBrk="1" latinLnBrk="0" hangingPunct="1">
        <a:lnSpc>
          <a:spcPct val="10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orient="horz" pos="327" userDrawn="1">
          <p15:clr>
            <a:srgbClr val="F26B43"/>
          </p15:clr>
        </p15:guide>
        <p15:guide id="3" pos="5420" userDrawn="1">
          <p15:clr>
            <a:srgbClr val="F26B43"/>
          </p15:clr>
        </p15:guide>
        <p15:guide id="4" orient="horz" pos="2913" userDrawn="1">
          <p15:clr>
            <a:srgbClr val="F26B43"/>
          </p15:clr>
        </p15:guide>
        <p15:guide id="5" orient="horz" pos="100" userDrawn="1">
          <p15:clr>
            <a:srgbClr val="F26B43"/>
          </p15:clr>
        </p15:guide>
        <p15:guide id="6" pos="5670" userDrawn="1">
          <p15:clr>
            <a:srgbClr val="F26B43"/>
          </p15:clr>
        </p15:guide>
        <p15:guide id="7" orient="horz" pos="314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pos="2880" userDrawn="1">
          <p15:clr>
            <a:srgbClr val="F26B43"/>
          </p15:clr>
        </p15:guide>
        <p15:guide id="10" orient="horz" pos="3072" userDrawn="1">
          <p15:clr>
            <a:srgbClr val="F26B43"/>
          </p15:clr>
        </p15:guide>
        <p15:guide id="11" orient="horz" pos="8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wq@netcompany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ra@netcompany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AABAA-8B73-4D8E-9450-7DCA13446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110" y="1335600"/>
            <a:ext cx="7688706" cy="1038912"/>
          </a:xfrm>
        </p:spPr>
        <p:txBody>
          <a:bodyPr/>
          <a:lstStyle/>
          <a:p>
            <a:r>
              <a:rPr lang="da-DK" dirty="0"/>
              <a:t>Arbejdsgruppe: </a:t>
            </a:r>
            <a:br>
              <a:rPr lang="da-DK" dirty="0"/>
            </a:br>
            <a:r>
              <a:rPr lang="da-DK" dirty="0"/>
              <a:t>Data og Indlæsning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D6A0F-4FD0-4B83-8596-7996DEF0B8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0937" y="964059"/>
            <a:ext cx="367706" cy="232165"/>
          </a:xfrm>
        </p:spPr>
        <p:txBody>
          <a:bodyPr/>
          <a:lstStyle/>
          <a:p>
            <a:r>
              <a:rPr lang="da-DK" dirty="0"/>
              <a:t>SDFI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E9825-5091-4274-AF0C-C1ACA1B076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Moderniseret Datafordeler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A8E3D2-E723-4DD7-AA11-038D59CB08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36889" y="2872370"/>
            <a:ext cx="2935110" cy="135178"/>
          </a:xfrm>
        </p:spPr>
        <p:txBody>
          <a:bodyPr/>
          <a:lstStyle/>
          <a:p>
            <a:r>
              <a:rPr lang="da-DK" dirty="0"/>
              <a:t>6. Oktober 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4414F3-EEFB-46F3-B571-87E3E632F0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36889" y="2992881"/>
            <a:ext cx="2935110" cy="135178"/>
          </a:xfrm>
        </p:spPr>
        <p:txBody>
          <a:bodyPr/>
          <a:lstStyle/>
          <a:p>
            <a:r>
              <a:rPr lang="da-DK" dirty="0"/>
              <a:t>1.0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09CECB-D383-42DC-B946-7565F4E98C0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36889" y="3113392"/>
            <a:ext cx="2935110" cy="135178"/>
          </a:xfrm>
        </p:spPr>
        <p:txBody>
          <a:bodyPr/>
          <a:lstStyle/>
          <a:p>
            <a:r>
              <a:rPr lang="da-DK" dirty="0"/>
              <a:t>Marcus Quistgaard og René Ravn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F99D86-E1CF-4F58-8494-943C003C15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36889" y="3237077"/>
            <a:ext cx="2935110" cy="135178"/>
          </a:xfrm>
        </p:spPr>
        <p:txBody>
          <a:bodyPr/>
          <a:lstStyle/>
          <a:p>
            <a:r>
              <a:rPr lang="da-DK" dirty="0">
                <a:hlinkClick r:id="rId3"/>
              </a:rPr>
              <a:t>mwq@netcompany.com</a:t>
            </a:r>
            <a:r>
              <a:rPr lang="da-DK" dirty="0"/>
              <a:t>, </a:t>
            </a:r>
            <a:r>
              <a:rPr lang="da-DK" dirty="0">
                <a:hlinkClick r:id="rId4"/>
              </a:rPr>
              <a:t>rra@netcompany.com</a:t>
            </a:r>
            <a:endParaRPr lang="da-DK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7C1941-0BAB-46E6-834A-994C5C8B847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fontScale="25000" lnSpcReduction="20000"/>
          </a:bodyPr>
          <a:lstStyle/>
          <a:p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7D1218-25C2-486C-A4E7-FE851704A8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50935" y="3565730"/>
            <a:ext cx="1162800" cy="154105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3587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7F17-C594-4497-F17B-70E16A956A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”Nutids”-data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6CE997-4A3E-6840-E794-C5BEDDAF35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3650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computer&#10;&#10;Description automatically generated">
            <a:extLst>
              <a:ext uri="{FF2B5EF4-FFF2-40B4-BE49-F238E27FC236}">
                <a16:creationId xmlns:a16="http://schemas.microsoft.com/office/drawing/2014/main" id="{F799ECC2-1495-93CA-35A4-77EFD77B0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054564"/>
            <a:ext cx="4429125" cy="36651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3644B1-9819-9C2F-441B-A4567470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50" y="519113"/>
            <a:ext cx="5754766" cy="295200"/>
          </a:xfrm>
        </p:spPr>
        <p:txBody>
          <a:bodyPr anchor="b">
            <a:normAutofit/>
          </a:bodyPr>
          <a:lstStyle/>
          <a:p>
            <a:r>
              <a:rPr lang="da-DK" dirty="0"/>
              <a:t>Formålet med Nutidsdata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B2865-820D-DD2E-3F35-19878454BA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9750" y="1054564"/>
            <a:ext cx="3827463" cy="3569824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Grunddatamodellen er i sig selv kompliceret. Tilføjelse af to tidsakser gør det ikke bedre.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Modellen er modelleret uden tidsdimension.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Langt mindre data at behandle og forstå.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Fjerner register implementeringsdetaljer af </a:t>
            </a:r>
            <a:r>
              <a:rPr lang="da-DK" dirty="0" err="1"/>
              <a:t>bitemporalitet</a:t>
            </a:r>
            <a:r>
              <a:rPr lang="da-DK" dirty="0"/>
              <a:t> fra anvendere når der spørges på tværs af registre.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Simplere tilgang til geotjenester i nytid.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5461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E6B9D8-3186-FE1A-BAB6-A9B7D2EFE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Nutidsdata ud fra </a:t>
            </a:r>
            <a:r>
              <a:rPr lang="da-DK" dirty="0" err="1"/>
              <a:t>Bitemporal</a:t>
            </a:r>
            <a:r>
              <a:rPr lang="da-DK" dirty="0"/>
              <a:t>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43A1C9-E490-45F4-9D42-96CBC9C721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750" y="2935364"/>
            <a:ext cx="7153470" cy="16890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High </a:t>
            </a:r>
            <a:r>
              <a:rPr lang="da-DK" dirty="0" err="1"/>
              <a:t>level</a:t>
            </a:r>
            <a:r>
              <a:rPr lang="da-DK" dirty="0"/>
              <a:t> indlæses ”nutid” ud fra opdateringerne og alt gøres tilgængeligt i </a:t>
            </a:r>
            <a:r>
              <a:rPr lang="da-DK" dirty="0" err="1"/>
              <a:t>bitemporal</a:t>
            </a:r>
            <a:r>
              <a:rPr lang="da-DK" dirty="0"/>
              <a:t>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Understøtter muligheden for at lave </a:t>
            </a:r>
            <a:r>
              <a:rPr lang="da-DK" dirty="0" err="1"/>
              <a:t>bitemporale</a:t>
            </a:r>
            <a:r>
              <a:rPr lang="da-DK" dirty="0"/>
              <a:t> opslag.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ADAF7D8-B09E-BA5F-8A73-0FE5DC45CFAC}"/>
              </a:ext>
            </a:extLst>
          </p:cNvPr>
          <p:cNvSpPr/>
          <p:nvPr/>
        </p:nvSpPr>
        <p:spPr>
          <a:xfrm>
            <a:off x="2503289" y="973183"/>
            <a:ext cx="792000" cy="360000"/>
          </a:xfrm>
          <a:prstGeom prst="roundRect">
            <a:avLst>
              <a:gd name="adj" fmla="val 512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00" dirty="0"/>
              <a:t>Service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3ACCD26-F6FA-1151-5EB4-1D2F5C0E27E9}"/>
              </a:ext>
            </a:extLst>
          </p:cNvPr>
          <p:cNvSpPr/>
          <p:nvPr/>
        </p:nvSpPr>
        <p:spPr>
          <a:xfrm>
            <a:off x="2503289" y="2225987"/>
            <a:ext cx="792000" cy="360000"/>
          </a:xfrm>
          <a:prstGeom prst="roundRect">
            <a:avLst>
              <a:gd name="adj" fmla="val 512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00" dirty="0"/>
              <a:t>Monitor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4B9FF0C-592E-F48F-ED5B-4F04AD6D48BC}"/>
              </a:ext>
            </a:extLst>
          </p:cNvPr>
          <p:cNvGrpSpPr/>
          <p:nvPr/>
        </p:nvGrpSpPr>
        <p:grpSpPr>
          <a:xfrm>
            <a:off x="539750" y="1563585"/>
            <a:ext cx="909192" cy="432000"/>
            <a:chOff x="1022117" y="2331029"/>
            <a:chExt cx="909192" cy="43200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0D83635-0053-CD40-EB66-463B874A4509}"/>
                </a:ext>
              </a:extLst>
            </p:cNvPr>
            <p:cNvSpPr/>
            <p:nvPr/>
          </p:nvSpPr>
          <p:spPr>
            <a:xfrm>
              <a:off x="1022117" y="2331029"/>
              <a:ext cx="909192" cy="432000"/>
            </a:xfrm>
            <a:prstGeom prst="roundRect">
              <a:avLst>
                <a:gd name="adj" fmla="val 7077"/>
              </a:avLst>
            </a:prstGeom>
            <a:solidFill>
              <a:schemeClr val="accent6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36000" rIns="36000" bIns="36000" rtlCol="0" anchor="ctr"/>
            <a:lstStyle/>
            <a:p>
              <a:pPr algn="ctr"/>
              <a:r>
                <a:rPr lang="da-DK" sz="800" dirty="0"/>
                <a:t>Register-myndighed</a:t>
              </a:r>
            </a:p>
          </p:txBody>
        </p:sp>
        <p:pic>
          <p:nvPicPr>
            <p:cNvPr id="29" name="Graphic 28" descr="Server with solid fill">
              <a:extLst>
                <a:ext uri="{FF2B5EF4-FFF2-40B4-BE49-F238E27FC236}">
                  <a16:creationId xmlns:a16="http://schemas.microsoft.com/office/drawing/2014/main" id="{2338B1E5-A9ED-FDFD-4735-962391CC2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2455" y="2439029"/>
              <a:ext cx="216000" cy="216000"/>
            </a:xfrm>
            <a:prstGeom prst="rect">
              <a:avLst/>
            </a:prstGeom>
          </p:spPr>
        </p:pic>
      </p:grpSp>
      <p:sp>
        <p:nvSpPr>
          <p:cNvPr id="30" name="Cylinder 29">
            <a:extLst>
              <a:ext uri="{FF2B5EF4-FFF2-40B4-BE49-F238E27FC236}">
                <a16:creationId xmlns:a16="http://schemas.microsoft.com/office/drawing/2014/main" id="{2C077148-5B3E-3092-C3D0-F746C167E835}"/>
              </a:ext>
            </a:extLst>
          </p:cNvPr>
          <p:cNvSpPr/>
          <p:nvPr/>
        </p:nvSpPr>
        <p:spPr>
          <a:xfrm rot="5400000">
            <a:off x="3868918" y="1437585"/>
            <a:ext cx="252000" cy="684000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800"/>
              <a:t>Kø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F6AA206-2D4D-7D68-75BD-D58A9C3357B7}"/>
              </a:ext>
            </a:extLst>
          </p:cNvPr>
          <p:cNvSpPr/>
          <p:nvPr/>
        </p:nvSpPr>
        <p:spPr>
          <a:xfrm>
            <a:off x="4745636" y="1824418"/>
            <a:ext cx="792000" cy="360000"/>
          </a:xfrm>
          <a:prstGeom prst="roundRect">
            <a:avLst>
              <a:gd name="adj" fmla="val 512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00" dirty="0"/>
              <a:t>Bitemporal</a:t>
            </a:r>
            <a:br>
              <a:rPr lang="da-DK" sz="800" dirty="0"/>
            </a:br>
            <a:r>
              <a:rPr lang="da-DK" sz="800" dirty="0"/>
              <a:t>Publisher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94C744DF-9DEC-D639-DBB3-341956AA4547}"/>
              </a:ext>
            </a:extLst>
          </p:cNvPr>
          <p:cNvCxnSpPr>
            <a:cxnSpLocks/>
            <a:stCxn id="28" idx="0"/>
            <a:endCxn id="25" idx="1"/>
          </p:cNvCxnSpPr>
          <p:nvPr/>
        </p:nvCxnSpPr>
        <p:spPr>
          <a:xfrm rot="5400000" flipH="1" flipV="1">
            <a:off x="1543616" y="603913"/>
            <a:ext cx="410402" cy="15089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4E88D824-655E-8C41-18DB-ED3FA3EB524B}"/>
              </a:ext>
            </a:extLst>
          </p:cNvPr>
          <p:cNvCxnSpPr>
            <a:cxnSpLocks/>
            <a:stCxn id="28" idx="2"/>
            <a:endCxn id="26" idx="1"/>
          </p:cNvCxnSpPr>
          <p:nvPr/>
        </p:nvCxnSpPr>
        <p:spPr>
          <a:xfrm rot="16200000" flipH="1">
            <a:off x="1543616" y="1446314"/>
            <a:ext cx="410402" cy="15089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3812CB9F-D622-E4E6-9164-9D9DDD87B683}"/>
              </a:ext>
            </a:extLst>
          </p:cNvPr>
          <p:cNvCxnSpPr>
            <a:cxnSpLocks/>
            <a:stCxn id="25" idx="3"/>
            <a:endCxn id="30" idx="3"/>
          </p:cNvCxnSpPr>
          <p:nvPr/>
        </p:nvCxnSpPr>
        <p:spPr>
          <a:xfrm>
            <a:off x="3295289" y="1153183"/>
            <a:ext cx="357629" cy="62640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B766D19F-4C00-688F-38D2-FEF29FCC3809}"/>
              </a:ext>
            </a:extLst>
          </p:cNvPr>
          <p:cNvCxnSpPr>
            <a:cxnSpLocks/>
            <a:stCxn id="26" idx="3"/>
            <a:endCxn id="30" idx="3"/>
          </p:cNvCxnSpPr>
          <p:nvPr/>
        </p:nvCxnSpPr>
        <p:spPr>
          <a:xfrm flipV="1">
            <a:off x="3295289" y="1779585"/>
            <a:ext cx="357629" cy="62640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ylinder 48">
            <a:extLst>
              <a:ext uri="{FF2B5EF4-FFF2-40B4-BE49-F238E27FC236}">
                <a16:creationId xmlns:a16="http://schemas.microsoft.com/office/drawing/2014/main" id="{BD9960E1-129D-8242-BC22-4E069B4F4A12}"/>
              </a:ext>
            </a:extLst>
          </p:cNvPr>
          <p:cNvSpPr/>
          <p:nvPr/>
        </p:nvSpPr>
        <p:spPr>
          <a:xfrm>
            <a:off x="5980013" y="1894171"/>
            <a:ext cx="901431" cy="1033014"/>
          </a:xfrm>
          <a:prstGeom prst="can">
            <a:avLst>
              <a:gd name="adj" fmla="val 1756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da-DK" sz="800" dirty="0"/>
              <a:t>Master database (</a:t>
            </a:r>
            <a:r>
              <a:rPr lang="da-DK" sz="800" dirty="0" err="1"/>
              <a:t>bitemporal</a:t>
            </a:r>
            <a:r>
              <a:rPr lang="da-DK" sz="800" dirty="0"/>
              <a:t> data)</a:t>
            </a:r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1C88CBC4-F17A-6DE1-5E1D-DBDCAEA558C7}"/>
              </a:ext>
            </a:extLst>
          </p:cNvPr>
          <p:cNvCxnSpPr>
            <a:cxnSpLocks/>
            <a:stCxn id="32" idx="3"/>
            <a:endCxn id="49" idx="2"/>
          </p:cNvCxnSpPr>
          <p:nvPr/>
        </p:nvCxnSpPr>
        <p:spPr>
          <a:xfrm>
            <a:off x="5537636" y="2004418"/>
            <a:ext cx="442377" cy="40626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EE206E1-42A7-5026-495D-C9E7C09EED2A}"/>
              </a:ext>
            </a:extLst>
          </p:cNvPr>
          <p:cNvSpPr/>
          <p:nvPr/>
        </p:nvSpPr>
        <p:spPr>
          <a:xfrm>
            <a:off x="1417215" y="983808"/>
            <a:ext cx="930992" cy="360000"/>
          </a:xfrm>
          <a:prstGeom prst="roundRect">
            <a:avLst>
              <a:gd name="adj" fmla="val 512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SOA forespørgsel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9F5817F-6773-D68A-E4E2-73157279E149}"/>
              </a:ext>
            </a:extLst>
          </p:cNvPr>
          <p:cNvSpPr/>
          <p:nvPr/>
        </p:nvSpPr>
        <p:spPr>
          <a:xfrm>
            <a:off x="1838839" y="2197429"/>
            <a:ext cx="239920" cy="360000"/>
          </a:xfrm>
          <a:prstGeom prst="roundRect">
            <a:avLst>
              <a:gd name="adj" fmla="val 51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BA1154F-47A5-D9E4-E0CF-2210F729086C}"/>
              </a:ext>
            </a:extLst>
          </p:cNvPr>
          <p:cNvSpPr/>
          <p:nvPr/>
        </p:nvSpPr>
        <p:spPr>
          <a:xfrm>
            <a:off x="1635639" y="2225987"/>
            <a:ext cx="647172" cy="360000"/>
          </a:xfrm>
          <a:prstGeom prst="roundRect">
            <a:avLst>
              <a:gd name="adj" fmla="val 512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FTP</a:t>
            </a:r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58" name="Cylinder 57">
            <a:extLst>
              <a:ext uri="{FF2B5EF4-FFF2-40B4-BE49-F238E27FC236}">
                <a16:creationId xmlns:a16="http://schemas.microsoft.com/office/drawing/2014/main" id="{6F5CA4D1-2534-AB9E-D00D-F0F27DA56D86}"/>
              </a:ext>
            </a:extLst>
          </p:cNvPr>
          <p:cNvSpPr/>
          <p:nvPr/>
        </p:nvSpPr>
        <p:spPr>
          <a:xfrm>
            <a:off x="6088636" y="1115387"/>
            <a:ext cx="684186" cy="752396"/>
          </a:xfrm>
          <a:prstGeom prst="ca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da-DK" sz="800" dirty="0"/>
              <a:t>Master database (nutidsdata)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7D3A40E-0A87-967C-C256-4DD3214BDAC1}"/>
              </a:ext>
            </a:extLst>
          </p:cNvPr>
          <p:cNvSpPr/>
          <p:nvPr/>
        </p:nvSpPr>
        <p:spPr>
          <a:xfrm>
            <a:off x="4745636" y="1311585"/>
            <a:ext cx="792000" cy="360000"/>
          </a:xfrm>
          <a:prstGeom prst="roundRect">
            <a:avLst>
              <a:gd name="adj" fmla="val 512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00" dirty="0"/>
              <a:t>Nutidsdata Publisher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F5A305C-C4D6-A117-00D6-2BBDCC582E19}"/>
              </a:ext>
            </a:extLst>
          </p:cNvPr>
          <p:cNvCxnSpPr>
            <a:cxnSpLocks/>
            <a:stCxn id="60" idx="3"/>
            <a:endCxn id="58" idx="2"/>
          </p:cNvCxnSpPr>
          <p:nvPr/>
        </p:nvCxnSpPr>
        <p:spPr>
          <a:xfrm>
            <a:off x="5537636" y="1491585"/>
            <a:ext cx="55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1555E88-6468-6EEF-FEB5-688A3FEBE1CF}"/>
              </a:ext>
            </a:extLst>
          </p:cNvPr>
          <p:cNvCxnSpPr>
            <a:stCxn id="30" idx="1"/>
            <a:endCxn id="60" idx="1"/>
          </p:cNvCxnSpPr>
          <p:nvPr/>
        </p:nvCxnSpPr>
        <p:spPr>
          <a:xfrm flipV="1">
            <a:off x="4336918" y="1491585"/>
            <a:ext cx="408718" cy="28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EB4136BB-4192-03A1-6B5B-EF02C4A247CE}"/>
              </a:ext>
            </a:extLst>
          </p:cNvPr>
          <p:cNvCxnSpPr>
            <a:stCxn id="30" idx="1"/>
            <a:endCxn id="32" idx="1"/>
          </p:cNvCxnSpPr>
          <p:nvPr/>
        </p:nvCxnSpPr>
        <p:spPr>
          <a:xfrm>
            <a:off x="4336918" y="1779585"/>
            <a:ext cx="408718" cy="224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712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0A4A2-91AF-D3E8-C05E-D1FB0FF7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Definition af ”nutid”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3F732-839F-E26B-3C18-0A72EB0868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750" y="1813125"/>
            <a:ext cx="7831508" cy="28112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Nutid i </a:t>
            </a:r>
            <a:r>
              <a:rPr lang="da-DK" i="1" dirty="0"/>
              <a:t>registrering</a:t>
            </a:r>
            <a:r>
              <a:rPr lang="da-DK" dirty="0"/>
              <a:t>-dimension: </a:t>
            </a:r>
            <a:r>
              <a:rPr lang="da-DK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registreringFra</a:t>
            </a:r>
            <a:r>
              <a:rPr lang="da-DK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da-DK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&lt;</a:t>
            </a:r>
            <a:r>
              <a:rPr lang="da-DK" sz="1600" b="0" dirty="0">
                <a:solidFill>
                  <a:srgbClr val="000000"/>
                </a:solidFill>
                <a:highlight>
                  <a:srgbClr val="FFFFFF"/>
                </a:highlight>
              </a:rPr>
              <a:t> NOW </a:t>
            </a:r>
            <a:r>
              <a:rPr lang="da-DK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&amp;&amp;</a:t>
            </a:r>
            <a:r>
              <a:rPr lang="da-DK" sz="16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da-DK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da-DK" sz="1600" b="0" dirty="0" err="1">
                <a:solidFill>
                  <a:srgbClr val="000000"/>
                </a:solidFill>
                <a:highlight>
                  <a:srgbClr val="FFFFFF"/>
                </a:highlight>
              </a:rPr>
              <a:t>registreringTil</a:t>
            </a:r>
            <a:r>
              <a:rPr lang="da-DK" sz="16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da-DK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&gt;</a:t>
            </a:r>
            <a:r>
              <a:rPr lang="da-DK" sz="1600" b="0" dirty="0">
                <a:solidFill>
                  <a:srgbClr val="000000"/>
                </a:solidFill>
                <a:highlight>
                  <a:srgbClr val="FFFFFF"/>
                </a:highlight>
              </a:rPr>
              <a:t> NOW </a:t>
            </a:r>
            <a:r>
              <a:rPr lang="da-DK" sz="1600" b="1" dirty="0">
                <a:solidFill>
                  <a:srgbClr val="0000FF"/>
                </a:solidFill>
                <a:highlight>
                  <a:srgbClr val="FFFFFF"/>
                </a:highlight>
              </a:rPr>
              <a:t>OR</a:t>
            </a:r>
            <a:r>
              <a:rPr lang="da-DK" sz="16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da-DK" sz="1600" b="1" dirty="0">
                <a:solidFill>
                  <a:srgbClr val="0000FF"/>
                </a:solidFill>
                <a:highlight>
                  <a:srgbClr val="FFFFFF"/>
                </a:highlight>
              </a:rPr>
              <a:t>NULL</a:t>
            </a:r>
            <a:r>
              <a:rPr lang="da-DK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Nutid i </a:t>
            </a:r>
            <a:r>
              <a:rPr lang="da-DK" i="1" dirty="0"/>
              <a:t>virkning</a:t>
            </a:r>
            <a:r>
              <a:rPr lang="da-DK" dirty="0"/>
              <a:t>-dimension: </a:t>
            </a:r>
            <a:r>
              <a:rPr lang="da-DK" dirty="0" err="1"/>
              <a:t>virkningFra</a:t>
            </a:r>
            <a:r>
              <a:rPr lang="da-DK" dirty="0"/>
              <a:t> </a:t>
            </a:r>
            <a:r>
              <a:rPr lang="da-DK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&lt;</a:t>
            </a:r>
            <a:r>
              <a:rPr lang="da-DK" sz="1600" b="0" dirty="0">
                <a:solidFill>
                  <a:srgbClr val="000000"/>
                </a:solidFill>
                <a:highlight>
                  <a:srgbClr val="FFFFFF"/>
                </a:highlight>
              </a:rPr>
              <a:t> NOW </a:t>
            </a:r>
            <a:r>
              <a:rPr lang="da-DK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&amp;&amp;</a:t>
            </a:r>
            <a:r>
              <a:rPr lang="da-DK" sz="16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da-DK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da-DK" sz="1600" b="0" dirty="0" err="1">
                <a:solidFill>
                  <a:srgbClr val="000000"/>
                </a:solidFill>
                <a:highlight>
                  <a:srgbClr val="FFFFFF"/>
                </a:highlight>
              </a:rPr>
              <a:t>virkningTil</a:t>
            </a:r>
            <a:r>
              <a:rPr lang="da-DK" sz="16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da-DK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&gt;</a:t>
            </a:r>
            <a:r>
              <a:rPr lang="da-DK" sz="1600" b="0" dirty="0">
                <a:solidFill>
                  <a:srgbClr val="000000"/>
                </a:solidFill>
                <a:highlight>
                  <a:srgbClr val="FFFFFF"/>
                </a:highlight>
              </a:rPr>
              <a:t> NOW </a:t>
            </a:r>
            <a:r>
              <a:rPr lang="da-DK" sz="1600" b="1" dirty="0">
                <a:solidFill>
                  <a:srgbClr val="0000FF"/>
                </a:solidFill>
                <a:highlight>
                  <a:srgbClr val="FFFFFF"/>
                </a:highlight>
              </a:rPr>
              <a:t>OR</a:t>
            </a:r>
            <a:r>
              <a:rPr lang="da-DK" sz="16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da-DK" sz="1600" b="1" dirty="0">
                <a:solidFill>
                  <a:srgbClr val="0000FF"/>
                </a:solidFill>
                <a:highlight>
                  <a:srgbClr val="FFFFFF"/>
                </a:highlight>
              </a:rPr>
              <a:t>NULL</a:t>
            </a:r>
            <a:r>
              <a:rPr lang="da-DK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1" dirty="0">
              <a:solidFill>
                <a:srgbClr val="000080"/>
              </a:solidFill>
              <a:highlight>
                <a:srgbClr val="FFFFFF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Status og sagsnumre og lign. er en filtrering som anvender skal lave efterfølgende. Her vil relationerne være en-til-*.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>
              <a:solidFill>
                <a:srgbClr val="000080"/>
              </a:solidFill>
              <a:highlight>
                <a:srgbClr val="FFFFFF"/>
              </a:highlight>
            </a:endParaRPr>
          </a:p>
          <a:p>
            <a:endParaRPr lang="da-DK" dirty="0"/>
          </a:p>
        </p:txBody>
      </p:sp>
      <p:grpSp>
        <p:nvGrpSpPr>
          <p:cNvPr id="4" name="Group 121">
            <a:extLst>
              <a:ext uri="{FF2B5EF4-FFF2-40B4-BE49-F238E27FC236}">
                <a16:creationId xmlns:a16="http://schemas.microsoft.com/office/drawing/2014/main" id="{88F45646-8DA3-C580-9E60-12263D21E2FA}"/>
              </a:ext>
            </a:extLst>
          </p:cNvPr>
          <p:cNvGrpSpPr/>
          <p:nvPr/>
        </p:nvGrpSpPr>
        <p:grpSpPr>
          <a:xfrm>
            <a:off x="2948729" y="920948"/>
            <a:ext cx="5756534" cy="615881"/>
            <a:chOff x="383009" y="647865"/>
            <a:chExt cx="8547631" cy="615881"/>
          </a:xfrm>
          <a:solidFill>
            <a:schemeClr val="accent1"/>
          </a:solidFill>
        </p:grpSpPr>
        <p:sp>
          <p:nvSpPr>
            <p:cNvPr id="5" name="Arrow: Notched Right 149">
              <a:extLst>
                <a:ext uri="{FF2B5EF4-FFF2-40B4-BE49-F238E27FC236}">
                  <a16:creationId xmlns:a16="http://schemas.microsoft.com/office/drawing/2014/main" id="{990D0F48-8F0F-06DF-3022-F3BB24C3EEFE}"/>
                </a:ext>
              </a:extLst>
            </p:cNvPr>
            <p:cNvSpPr/>
            <p:nvPr/>
          </p:nvSpPr>
          <p:spPr>
            <a:xfrm>
              <a:off x="383009" y="647865"/>
              <a:ext cx="8547631" cy="615881"/>
            </a:xfrm>
            <a:prstGeom prst="notchedRightArrow">
              <a:avLst>
                <a:gd name="adj1" fmla="val 62373"/>
                <a:gd name="adj2" fmla="val 5618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6" name="TextBox 145">
              <a:extLst>
                <a:ext uri="{FF2B5EF4-FFF2-40B4-BE49-F238E27FC236}">
                  <a16:creationId xmlns:a16="http://schemas.microsoft.com/office/drawing/2014/main" id="{0150576A-6CF5-80B0-EC8F-C41A12B9F8AD}"/>
                </a:ext>
              </a:extLst>
            </p:cNvPr>
            <p:cNvSpPr txBox="1"/>
            <p:nvPr/>
          </p:nvSpPr>
          <p:spPr>
            <a:xfrm>
              <a:off x="1430017" y="776442"/>
              <a:ext cx="1987355" cy="358726"/>
            </a:xfrm>
            <a:prstGeom prst="rect">
              <a:avLst/>
            </a:prstGeom>
            <a:solidFill>
              <a:srgbClr val="7F7F7F">
                <a:alpha val="89804"/>
              </a:srgb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a-DK" sz="1100" dirty="0">
                  <a:solidFill>
                    <a:schemeClr val="bg1"/>
                  </a:solidFill>
                </a:rPr>
                <a:t>Data ikke aktuelt</a:t>
              </a:r>
            </a:p>
          </p:txBody>
        </p:sp>
        <p:sp>
          <p:nvSpPr>
            <p:cNvPr id="7" name="TextBox 147">
              <a:extLst>
                <a:ext uri="{FF2B5EF4-FFF2-40B4-BE49-F238E27FC236}">
                  <a16:creationId xmlns:a16="http://schemas.microsoft.com/office/drawing/2014/main" id="{75484FA8-FF6C-BB6D-DB1A-F3C17C2197DE}"/>
                </a:ext>
              </a:extLst>
            </p:cNvPr>
            <p:cNvSpPr txBox="1"/>
            <p:nvPr/>
          </p:nvSpPr>
          <p:spPr>
            <a:xfrm>
              <a:off x="3483349" y="776442"/>
              <a:ext cx="1977808" cy="358726"/>
            </a:xfrm>
            <a:prstGeom prst="rect">
              <a:avLst/>
            </a:prstGeom>
            <a:solidFill>
              <a:srgbClr val="5CBDAA">
                <a:alpha val="69804"/>
              </a:srgb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a-DK" sz="1100" dirty="0">
                  <a:solidFill>
                    <a:schemeClr val="bg1"/>
                  </a:solidFill>
                </a:rPr>
                <a:t>Data aktuelt</a:t>
              </a:r>
            </a:p>
          </p:txBody>
        </p:sp>
        <p:cxnSp>
          <p:nvCxnSpPr>
            <p:cNvPr id="8" name="Straight Connector 115">
              <a:extLst>
                <a:ext uri="{FF2B5EF4-FFF2-40B4-BE49-F238E27FC236}">
                  <a16:creationId xmlns:a16="http://schemas.microsoft.com/office/drawing/2014/main" id="{51BA5D38-9BC4-431B-D6F0-72BD5A56FCE0}"/>
                </a:ext>
              </a:extLst>
            </p:cNvPr>
            <p:cNvCxnSpPr>
              <a:cxnSpLocks/>
            </p:cNvCxnSpPr>
            <p:nvPr/>
          </p:nvCxnSpPr>
          <p:spPr>
            <a:xfrm>
              <a:off x="1388800" y="1135168"/>
              <a:ext cx="0" cy="128578"/>
            </a:xfrm>
            <a:prstGeom prst="line">
              <a:avLst/>
            </a:prstGeom>
            <a:grpFill/>
            <a:ln w="412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04">
              <a:extLst>
                <a:ext uri="{FF2B5EF4-FFF2-40B4-BE49-F238E27FC236}">
                  <a16:creationId xmlns:a16="http://schemas.microsoft.com/office/drawing/2014/main" id="{C283AC78-CD8B-4BD1-D210-4610999B213D}"/>
                </a:ext>
              </a:extLst>
            </p:cNvPr>
            <p:cNvCxnSpPr>
              <a:cxnSpLocks/>
            </p:cNvCxnSpPr>
            <p:nvPr/>
          </p:nvCxnSpPr>
          <p:spPr>
            <a:xfrm>
              <a:off x="3450365" y="1135168"/>
              <a:ext cx="0" cy="128578"/>
            </a:xfrm>
            <a:prstGeom prst="line">
              <a:avLst/>
            </a:prstGeom>
            <a:grpFill/>
            <a:ln w="412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05">
              <a:extLst>
                <a:ext uri="{FF2B5EF4-FFF2-40B4-BE49-F238E27FC236}">
                  <a16:creationId xmlns:a16="http://schemas.microsoft.com/office/drawing/2014/main" id="{BF7AE9D1-67C0-CE2A-0CB0-6A08C97A7384}"/>
                </a:ext>
              </a:extLst>
            </p:cNvPr>
            <p:cNvCxnSpPr>
              <a:cxnSpLocks/>
            </p:cNvCxnSpPr>
            <p:nvPr/>
          </p:nvCxnSpPr>
          <p:spPr>
            <a:xfrm>
              <a:off x="5494140" y="1135168"/>
              <a:ext cx="0" cy="128578"/>
            </a:xfrm>
            <a:prstGeom prst="line">
              <a:avLst/>
            </a:prstGeom>
            <a:grpFill/>
            <a:ln w="412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05">
              <a:extLst>
                <a:ext uri="{FF2B5EF4-FFF2-40B4-BE49-F238E27FC236}">
                  <a16:creationId xmlns:a16="http://schemas.microsoft.com/office/drawing/2014/main" id="{028B7818-B819-ABC0-E4BF-0FC994D4EA82}"/>
                </a:ext>
              </a:extLst>
            </p:cNvPr>
            <p:cNvCxnSpPr>
              <a:cxnSpLocks/>
            </p:cNvCxnSpPr>
            <p:nvPr/>
          </p:nvCxnSpPr>
          <p:spPr>
            <a:xfrm>
              <a:off x="7588690" y="1125128"/>
              <a:ext cx="0" cy="128578"/>
            </a:xfrm>
            <a:prstGeom prst="line">
              <a:avLst/>
            </a:prstGeom>
            <a:grpFill/>
            <a:ln w="412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45">
            <a:extLst>
              <a:ext uri="{FF2B5EF4-FFF2-40B4-BE49-F238E27FC236}">
                <a16:creationId xmlns:a16="http://schemas.microsoft.com/office/drawing/2014/main" id="{EEFDFD1B-C301-D0F7-5D64-559B078AA384}"/>
              </a:ext>
            </a:extLst>
          </p:cNvPr>
          <p:cNvSpPr txBox="1"/>
          <p:nvPr/>
        </p:nvSpPr>
        <p:spPr>
          <a:xfrm>
            <a:off x="3056342" y="1536829"/>
            <a:ext cx="1139504" cy="3587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100" dirty="0">
                <a:solidFill>
                  <a:schemeClr val="bg2">
                    <a:lumMod val="65000"/>
                  </a:schemeClr>
                </a:solidFill>
              </a:rPr>
              <a:t>01-01-2021</a:t>
            </a:r>
          </a:p>
        </p:txBody>
      </p:sp>
      <p:sp>
        <p:nvSpPr>
          <p:cNvPr id="13" name="TextBox 145">
            <a:extLst>
              <a:ext uri="{FF2B5EF4-FFF2-40B4-BE49-F238E27FC236}">
                <a16:creationId xmlns:a16="http://schemas.microsoft.com/office/drawing/2014/main" id="{D8CBEE71-5B14-651A-8300-D39C44BC03C6}"/>
              </a:ext>
            </a:extLst>
          </p:cNvPr>
          <p:cNvSpPr txBox="1"/>
          <p:nvPr/>
        </p:nvSpPr>
        <p:spPr>
          <a:xfrm>
            <a:off x="4444735" y="1535547"/>
            <a:ext cx="1139504" cy="3587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100" b="1" dirty="0">
                <a:solidFill>
                  <a:schemeClr val="accent1"/>
                </a:solidFill>
              </a:rPr>
              <a:t>01-01-2022</a:t>
            </a:r>
          </a:p>
        </p:txBody>
      </p:sp>
      <p:sp>
        <p:nvSpPr>
          <p:cNvPr id="14" name="TextBox 145">
            <a:extLst>
              <a:ext uri="{FF2B5EF4-FFF2-40B4-BE49-F238E27FC236}">
                <a16:creationId xmlns:a16="http://schemas.microsoft.com/office/drawing/2014/main" id="{55549B65-107B-DE25-1984-1996892834ED}"/>
              </a:ext>
            </a:extLst>
          </p:cNvPr>
          <p:cNvSpPr txBox="1"/>
          <p:nvPr/>
        </p:nvSpPr>
        <p:spPr>
          <a:xfrm>
            <a:off x="5821147" y="1542434"/>
            <a:ext cx="1139504" cy="3587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100" b="1" dirty="0">
                <a:solidFill>
                  <a:schemeClr val="accent1"/>
                </a:solidFill>
              </a:rPr>
              <a:t>01-01-2023</a:t>
            </a:r>
          </a:p>
        </p:txBody>
      </p:sp>
      <p:sp>
        <p:nvSpPr>
          <p:cNvPr id="15" name="TextBox 145">
            <a:extLst>
              <a:ext uri="{FF2B5EF4-FFF2-40B4-BE49-F238E27FC236}">
                <a16:creationId xmlns:a16="http://schemas.microsoft.com/office/drawing/2014/main" id="{4F572F0A-1946-A6E7-CE91-16D3965FE59D}"/>
              </a:ext>
            </a:extLst>
          </p:cNvPr>
          <p:cNvSpPr txBox="1"/>
          <p:nvPr/>
        </p:nvSpPr>
        <p:spPr>
          <a:xfrm>
            <a:off x="7231754" y="1542434"/>
            <a:ext cx="1139504" cy="3587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100" dirty="0">
                <a:solidFill>
                  <a:schemeClr val="bg2">
                    <a:lumMod val="65000"/>
                  </a:schemeClr>
                </a:solidFill>
              </a:rPr>
              <a:t>01-01-2024</a:t>
            </a:r>
          </a:p>
        </p:txBody>
      </p:sp>
      <p:sp>
        <p:nvSpPr>
          <p:cNvPr id="16" name="TextBox 145">
            <a:extLst>
              <a:ext uri="{FF2B5EF4-FFF2-40B4-BE49-F238E27FC236}">
                <a16:creationId xmlns:a16="http://schemas.microsoft.com/office/drawing/2014/main" id="{EA405672-B61C-3FFB-B1CD-207E0A26EA6A}"/>
              </a:ext>
            </a:extLst>
          </p:cNvPr>
          <p:cNvSpPr txBox="1"/>
          <p:nvPr/>
        </p:nvSpPr>
        <p:spPr>
          <a:xfrm>
            <a:off x="6413113" y="1049010"/>
            <a:ext cx="1366178" cy="358726"/>
          </a:xfrm>
          <a:prstGeom prst="rect">
            <a:avLst/>
          </a:prstGeom>
          <a:solidFill>
            <a:srgbClr val="7F7F7F">
              <a:alpha val="89804"/>
            </a:srgb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100" dirty="0">
                <a:solidFill>
                  <a:schemeClr val="bg1"/>
                </a:solidFill>
              </a:rPr>
              <a:t>Data ikke aktuelt</a:t>
            </a:r>
          </a:p>
        </p:txBody>
      </p:sp>
    </p:spTree>
    <p:extLst>
      <p:ext uri="{BB962C8B-B14F-4D97-AF65-F5344CB8AC3E}">
        <p14:creationId xmlns:p14="http://schemas.microsoft.com/office/powerpoint/2010/main" val="2679848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A5724-C043-1EFB-4D77-8B574FCD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Vision om fysisk separat nutidsdatabase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5EED9-DEB7-6085-38A0-B4CE067FCB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a-DK" dirty="0"/>
              <a:t>Hvorfor etablere en nutidsdatabase?</a:t>
            </a:r>
          </a:p>
          <a:p>
            <a:pPr lvl="1"/>
            <a:r>
              <a:rPr lang="da-DK" dirty="0"/>
              <a:t>Simplificeret udvikling af interne DAF komponenter. Alt </a:t>
            </a:r>
            <a:r>
              <a:rPr lang="da-DK" dirty="0" err="1"/>
              <a:t>bitemporal</a:t>
            </a:r>
            <a:r>
              <a:rPr lang="da-DK" dirty="0"/>
              <a:t> logik vil ligge i indlæsning af data til databasen.</a:t>
            </a:r>
          </a:p>
          <a:p>
            <a:pPr lvl="1"/>
            <a:r>
              <a:rPr lang="da-DK" dirty="0"/>
              <a:t>Størrelsen af databasen vil være mindre end den nuværende totale model. </a:t>
            </a:r>
          </a:p>
          <a:p>
            <a:pPr lvl="1"/>
            <a:r>
              <a:rPr lang="da-DK" dirty="0"/>
              <a:t>Data laves nutid én gang ved indlæsning.</a:t>
            </a:r>
          </a:p>
          <a:p>
            <a:pPr lvl="1"/>
            <a:endParaRPr lang="da-DK" dirty="0"/>
          </a:p>
          <a:p>
            <a:r>
              <a:rPr lang="da-DK" dirty="0"/>
              <a:t>Udfordringer med en fysisk indlæsning</a:t>
            </a:r>
          </a:p>
          <a:p>
            <a:pPr lvl="1"/>
            <a:r>
              <a:rPr lang="da-DK" dirty="0"/>
              <a:t>Data i ”</a:t>
            </a:r>
            <a:r>
              <a:rPr lang="da-DK" dirty="0" err="1"/>
              <a:t>bitemporal</a:t>
            </a:r>
            <a:r>
              <a:rPr lang="da-DK" dirty="0"/>
              <a:t>” og nutidsdatabasen er ude af sync i indlæsningen.</a:t>
            </a:r>
          </a:p>
          <a:p>
            <a:pPr lvl="1"/>
            <a:r>
              <a:rPr lang="da-DK" dirty="0"/>
              <a:t>Data-fejl hvor der er overlappende perioder </a:t>
            </a:r>
            <a:r>
              <a:rPr lang="da-DK" i="1" dirty="0"/>
              <a:t>skal</a:t>
            </a:r>
            <a:r>
              <a:rPr lang="da-DK" dirty="0"/>
              <a:t> håndteres på indlæsnings-tidspunkt. </a:t>
            </a:r>
          </a:p>
          <a:p>
            <a:pPr lvl="1"/>
            <a:r>
              <a:rPr lang="da-DK" dirty="0"/>
              <a:t>”Genberegning” af nutid kan være kompliceret</a:t>
            </a:r>
          </a:p>
          <a:p>
            <a:pPr lvl="1"/>
            <a:r>
              <a:rPr lang="da-DK" dirty="0"/>
              <a:t>Fremdateringer skal ”ligge i kø” og først indlæses når de bliver gældende</a:t>
            </a:r>
          </a:p>
          <a:p>
            <a:r>
              <a:rPr lang="da-DK" dirty="0"/>
              <a:t>Point-in-time kan ikke håndteres i nutids-dimensionerne.</a:t>
            </a:r>
          </a:p>
          <a:p>
            <a:pPr lvl="1"/>
            <a:r>
              <a:rPr lang="da-DK" dirty="0"/>
              <a:t>Begrænser gevinst for anvendere som bruger andet end nutid</a:t>
            </a:r>
          </a:p>
          <a:p>
            <a:pPr lvl="1"/>
            <a:endParaRPr lang="da-DK" dirty="0"/>
          </a:p>
          <a:p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2926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A19F8-4B8B-2515-FED6-04E248FFC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Simplere alternativ: Logisk point-in-time database ovenpå </a:t>
            </a:r>
            <a:r>
              <a:rPr lang="da-DK" dirty="0" err="1"/>
              <a:t>bitemp</a:t>
            </a:r>
            <a:r>
              <a:rPr lang="da-DK" dirty="0"/>
              <a:t> database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CCAE5-D0D3-F284-4AAA-C7317454A0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Der oprettes point-in-time procedurer på samtlige bitemporale register-tabeller i begge tidsdimensioner.</a:t>
            </a:r>
          </a:p>
          <a:p>
            <a:pPr lvl="1"/>
            <a:r>
              <a:rPr lang="da-DK" dirty="0"/>
              <a:t>Procedurer og </a:t>
            </a:r>
            <a:r>
              <a:rPr lang="da-DK" dirty="0" err="1"/>
              <a:t>indexes</a:t>
            </a:r>
            <a:r>
              <a:rPr lang="da-DK" dirty="0"/>
              <a:t> optimeret til point-in-time.</a:t>
            </a:r>
          </a:p>
          <a:p>
            <a:pPr lvl="1"/>
            <a:r>
              <a:rPr lang="da-DK" dirty="0"/>
              <a:t>Point-in-time kan hentes i begge tidsdimensioner, både fremad og tilbage i tid.</a:t>
            </a:r>
          </a:p>
          <a:p>
            <a:pPr lvl="1"/>
            <a:r>
              <a:rPr lang="da-DK" dirty="0"/>
              <a:t>Dette simplificerer snitfladen for interne services.</a:t>
            </a:r>
          </a:p>
          <a:p>
            <a:endParaRPr lang="da-DK" dirty="0"/>
          </a:p>
          <a:p>
            <a:r>
              <a:rPr lang="da-DK" dirty="0"/>
              <a:t>Fordele ved point-in-time visning.</a:t>
            </a:r>
          </a:p>
          <a:p>
            <a:pPr lvl="1"/>
            <a:r>
              <a:rPr lang="da-DK" dirty="0"/>
              <a:t>Data er altid i sync.</a:t>
            </a:r>
          </a:p>
          <a:p>
            <a:pPr lvl="1"/>
            <a:r>
              <a:rPr lang="da-DK" dirty="0"/>
              <a:t>Fremdateringer håndteres ‘gratis’.</a:t>
            </a:r>
          </a:p>
          <a:p>
            <a:r>
              <a:rPr lang="da-DK" dirty="0"/>
              <a:t>Ulemper</a:t>
            </a:r>
          </a:p>
          <a:p>
            <a:pPr lvl="1"/>
            <a:r>
              <a:rPr lang="da-DK" dirty="0"/>
              <a:t>Data skalering på det totale datamængder.</a:t>
            </a:r>
          </a:p>
          <a:p>
            <a:pPr lvl="1"/>
            <a:r>
              <a:rPr lang="da-DK" dirty="0"/>
              <a:t>”Nutids”-beregningen sker on-the-fly i stedet. </a:t>
            </a:r>
          </a:p>
          <a:p>
            <a:pPr lvl="1"/>
            <a:r>
              <a:rPr lang="da-DK" dirty="0"/>
              <a:t>Historiske data kan være </a:t>
            </a:r>
            <a:r>
              <a:rPr lang="da-DK" dirty="0" err="1"/>
              <a:t>ukomplete</a:t>
            </a:r>
            <a:r>
              <a:rPr lang="da-DK" dirty="0"/>
              <a:t> og kan give uhensigtsmæssige svar. </a:t>
            </a:r>
          </a:p>
          <a:p>
            <a:pPr lvl="1"/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5767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4F01-69B2-81CE-78B3-B6B35E09BE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Delta Indlæsning i dag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0550A-C0F3-CEDB-0625-FE76CAE86A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9301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060A8-9FC1-0308-F51B-7DC303A9E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virker den nuværende indlæsningen i dag (tabuler data)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64A4D-7D49-3F31-7177-197B1D8938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dirty="0"/>
              <a:t>Register uploader zip-fil til SFTP server eller sender XML til SOAP service. 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DAF finder næste sekvensnummer som skal indlæses. 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DAF udfører skema-validering på den indsendte register-xml.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DAF indlæser register-xml til masterload database.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DAF overfører indlæst data fra masterload til S5 </a:t>
            </a:r>
            <a:r>
              <a:rPr lang="da-DK" dirty="0" err="1"/>
              <a:t>masterpublish</a:t>
            </a:r>
            <a:r>
              <a:rPr lang="da-DK" dirty="0"/>
              <a:t> database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DAF overfører indlæst data fra masterload til S0 </a:t>
            </a:r>
            <a:r>
              <a:rPr lang="da-DK" dirty="0" err="1"/>
              <a:t>masterpublish</a:t>
            </a:r>
            <a:r>
              <a:rPr lang="da-DK" dirty="0"/>
              <a:t> database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DAF genererer hændelser i masterload database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Kvittering sendes til registret at indlæsningen er færdig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PULL hændelser er klar til at blive hentet.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Event Genereringen til push-abonnementer startes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PUSH-hændelser sendes til abonnenter</a:t>
            </a:r>
          </a:p>
        </p:txBody>
      </p:sp>
    </p:spTree>
    <p:extLst>
      <p:ext uri="{BB962C8B-B14F-4D97-AF65-F5344CB8AC3E}">
        <p14:creationId xmlns:p14="http://schemas.microsoft.com/office/powerpoint/2010/main" val="55578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5C2E9-4E64-A971-924C-3B29F7DDD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038578"/>
            <a:ext cx="3847952" cy="3575009"/>
          </a:xfrm>
        </p:spPr>
        <p:txBody>
          <a:bodyPr anchor="t">
            <a:normAutofit/>
          </a:bodyPr>
          <a:lstStyle/>
          <a:p>
            <a:r>
              <a:rPr lang="da-DK" dirty="0"/>
              <a:t>Pakken kan indeholde en eller flere xml filer.</a:t>
            </a:r>
          </a:p>
          <a:p>
            <a:r>
              <a:rPr lang="da-DK" dirty="0"/>
              <a:t>Hver fil indeholder en liste af objekt ændringer.</a:t>
            </a:r>
          </a:p>
          <a:p>
            <a:pPr lvl="1"/>
            <a:r>
              <a:rPr lang="da-DK" sz="1600" dirty="0"/>
              <a:t>Objekt ændringerne indlæses i rækkefølge, fra top til bund</a:t>
            </a:r>
          </a:p>
          <a:p>
            <a:pPr lvl="1"/>
            <a:r>
              <a:rPr lang="da-DK" sz="1600" dirty="0"/>
              <a:t>Indholdet af store filer bliver løbende </a:t>
            </a:r>
            <a:r>
              <a:rPr lang="da-DK" sz="1600" dirty="0" err="1"/>
              <a:t>committet</a:t>
            </a:r>
            <a:r>
              <a:rPr lang="da-DK" sz="1600" dirty="0"/>
              <a:t> efter X rækker (typisk 2000).</a:t>
            </a:r>
          </a:p>
          <a:p>
            <a:r>
              <a:rPr lang="da-DK" dirty="0"/>
              <a:t>Her er </a:t>
            </a:r>
            <a:r>
              <a:rPr lang="da-DK" i="1" dirty="0"/>
              <a:t>ingen</a:t>
            </a:r>
            <a:r>
              <a:rPr lang="da-DK" dirty="0"/>
              <a:t> mulighed for parallelisering af pakker i dag da rækkefølge er meget vigtig:</a:t>
            </a:r>
          </a:p>
          <a:p>
            <a:pPr lvl="1"/>
            <a:r>
              <a:rPr lang="da-DK" dirty="0"/>
              <a:t>Ændringer i fil #1, kan blive overskrevet af fil #2.</a:t>
            </a:r>
          </a:p>
          <a:p>
            <a:pPr lvl="1"/>
            <a:r>
              <a:rPr lang="da-DK" dirty="0"/>
              <a:t>Objekt-ændring #1 i fil #1, kan blive overskrevet af objekt-ændring #2 i samme fil.</a:t>
            </a:r>
          </a:p>
          <a:p>
            <a:pPr lvl="1"/>
            <a:endParaRPr lang="da-DK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FD087F-6EF5-0ECD-1D53-50148C302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148" y="1038578"/>
            <a:ext cx="3713495" cy="357500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829A2F-7E0C-D222-EB74-1F7371A4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49" y="519113"/>
            <a:ext cx="8070601" cy="295200"/>
          </a:xfrm>
        </p:spPr>
        <p:txBody>
          <a:bodyPr anchor="b">
            <a:normAutofit/>
          </a:bodyPr>
          <a:lstStyle/>
          <a:p>
            <a:r>
              <a:rPr lang="da-DK" dirty="0"/>
              <a:t>Indhold af </a:t>
            </a:r>
            <a:r>
              <a:rPr lang="da-DK" dirty="0" err="1"/>
              <a:t>replikeringspakker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8408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58453-8547-92D8-5514-E597EFDA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Udvidet datakvalitetssikring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87639-DCA0-C3AC-7FA6-C80028368E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a-DK" dirty="0"/>
              <a:t>I dag har Datafordeleren kun meget overfladisk datakvalitetssikring, hvor der kun kigges på registerets </a:t>
            </a:r>
            <a:r>
              <a:rPr lang="da-DK" dirty="0" err="1"/>
              <a:t>replikeringsskema</a:t>
            </a:r>
            <a:r>
              <a:rPr lang="da-DK" dirty="0">
                <a:sym typeface="Wingdings" panose="05000000000000000000" pitchFamily="2" charset="2"/>
              </a:rPr>
              <a:t>.</a:t>
            </a:r>
            <a:endParaRPr lang="da-DK" dirty="0"/>
          </a:p>
          <a:p>
            <a:pPr lvl="1"/>
            <a:r>
              <a:rPr lang="da-DK" dirty="0"/>
              <a:t>Registeret er data-ansvarlig og derfor er det også den validering DAF som minimum kan lave.</a:t>
            </a:r>
            <a:endParaRPr lang="da-DK" strike="sngStrike" dirty="0"/>
          </a:p>
          <a:p>
            <a:pPr lvl="1"/>
            <a:r>
              <a:rPr lang="da-DK" dirty="0"/>
              <a:t>Konsekvensen er, at fejlbehæftet data først bliver opdaget når en anvender indmelder at en tjeneste crasher eller returnerer for meget data.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En mulighed er løbende at køre en </a:t>
            </a:r>
            <a:r>
              <a:rPr lang="da-DK" dirty="0" err="1"/>
              <a:t>bitemporal</a:t>
            </a:r>
            <a:r>
              <a:rPr lang="da-DK" dirty="0"/>
              <a:t> validering af registerets datasæt</a:t>
            </a:r>
          </a:p>
          <a:p>
            <a:pPr lvl="1"/>
            <a:r>
              <a:rPr lang="da-DK" dirty="0"/>
              <a:t>Såfremt der findes fejl vil registrene blive informeret om at de har sendt fejlbehæftet data, og bedes rette det.</a:t>
            </a:r>
          </a:p>
        </p:txBody>
      </p:sp>
    </p:spTree>
    <p:extLst>
      <p:ext uri="{BB962C8B-B14F-4D97-AF65-F5344CB8AC3E}">
        <p14:creationId xmlns:p14="http://schemas.microsoft.com/office/powerpoint/2010/main" val="346365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862D1-EAE6-A53F-D906-C04770F1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Arbejdsgruppe: Data og Indlæsning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D587A-C22A-53DE-CC82-6415AC864C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MT5: Nutidsdatabase med aktuelle data</a:t>
            </a:r>
          </a:p>
          <a:p>
            <a:r>
              <a:rPr lang="da-DK" dirty="0"/>
              <a:t>MT9: Optimering af løbende indlæsning af data</a:t>
            </a:r>
          </a:p>
          <a:p>
            <a:r>
              <a:rPr lang="da-DK" dirty="0"/>
              <a:t>MT10: Optimering af totalindlæsning og datamodelændringer</a:t>
            </a:r>
          </a:p>
        </p:txBody>
      </p:sp>
    </p:spTree>
    <p:extLst>
      <p:ext uri="{BB962C8B-B14F-4D97-AF65-F5344CB8AC3E}">
        <p14:creationId xmlns:p14="http://schemas.microsoft.com/office/powerpoint/2010/main" val="1500583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1187-B04F-3F1F-765B-33795A93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Dialog i plenum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C24EE-3484-D54E-B021-620B4E4E93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Hvad er de største udfordringer ved den nuværende indlæsning for jer som anvendere/registre?</a:t>
            </a:r>
          </a:p>
          <a:p>
            <a:endParaRPr lang="da-DK" dirty="0"/>
          </a:p>
          <a:p>
            <a:r>
              <a:rPr lang="da-DK" dirty="0"/>
              <a:t>Hvilke valideringer kan DAF tillade sig at lave på indlæsningstidspunktet og hvem skal give input til de regler?</a:t>
            </a:r>
          </a:p>
          <a:p>
            <a:endParaRPr lang="da-DK" dirty="0"/>
          </a:p>
          <a:p>
            <a:r>
              <a:rPr lang="da-DK" dirty="0"/>
              <a:t>Er der ønske om mere indsigt i status på indlæsning, og i så fald, hvilken indsigt mangles?</a:t>
            </a:r>
          </a:p>
          <a:p>
            <a:pPr lvl="1"/>
            <a:r>
              <a:rPr lang="da-DK" dirty="0"/>
              <a:t>F.eks. Statistik for antal indlæste rækker, kø-størrelser i løbet af dagen, gennemsnitlig tid fra pakke modtaget til fuldt indlæst?</a:t>
            </a:r>
          </a:p>
          <a:p>
            <a:pPr lvl="1"/>
            <a:r>
              <a:rPr lang="da-DK" dirty="0"/>
              <a:t>Kan status på indlæsning være delvist offentligt tilgængeligt?</a:t>
            </a:r>
          </a:p>
        </p:txBody>
      </p:sp>
    </p:spTree>
    <p:extLst>
      <p:ext uri="{BB962C8B-B14F-4D97-AF65-F5344CB8AC3E}">
        <p14:creationId xmlns:p14="http://schemas.microsoft.com/office/powerpoint/2010/main" val="2021424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4F01-69B2-81CE-78B3-B6B35E09BE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Vision for Moderne Indlæsning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0550A-C0F3-CEDB-0625-FE76CAE86A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0476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8179EC-E323-9025-DC58-2BA01065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Vision for parallel indlæsning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D38F0-D0E3-5CDA-2773-CFEEDFA10D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750" y="3097365"/>
            <a:ext cx="7187169" cy="152702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 enkelte dele kan udføres i parallel, for samlet set at minimere tiden en opdatering tager.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FC9467-39A2-2871-5ED8-59CB7A56A1AC}"/>
              </a:ext>
            </a:extLst>
          </p:cNvPr>
          <p:cNvSpPr/>
          <p:nvPr/>
        </p:nvSpPr>
        <p:spPr>
          <a:xfrm>
            <a:off x="2503289" y="973183"/>
            <a:ext cx="792000" cy="360000"/>
          </a:xfrm>
          <a:prstGeom prst="roundRect">
            <a:avLst>
              <a:gd name="adj" fmla="val 512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00" dirty="0"/>
              <a:t>Service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9E5590-3EA5-1E56-9008-84596FAEA4C9}"/>
              </a:ext>
            </a:extLst>
          </p:cNvPr>
          <p:cNvSpPr/>
          <p:nvPr/>
        </p:nvSpPr>
        <p:spPr>
          <a:xfrm>
            <a:off x="2503289" y="2225987"/>
            <a:ext cx="792000" cy="360000"/>
          </a:xfrm>
          <a:prstGeom prst="roundRect">
            <a:avLst>
              <a:gd name="adj" fmla="val 512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00" dirty="0"/>
              <a:t>Monitor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DCA7DC-B890-1B0C-321D-8BD8072C082D}"/>
              </a:ext>
            </a:extLst>
          </p:cNvPr>
          <p:cNvGrpSpPr/>
          <p:nvPr/>
        </p:nvGrpSpPr>
        <p:grpSpPr>
          <a:xfrm>
            <a:off x="539750" y="1563585"/>
            <a:ext cx="909192" cy="432000"/>
            <a:chOff x="1022117" y="2331029"/>
            <a:chExt cx="909192" cy="4320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4925072-CC35-A45A-91C6-90DADA3145CF}"/>
                </a:ext>
              </a:extLst>
            </p:cNvPr>
            <p:cNvSpPr/>
            <p:nvPr/>
          </p:nvSpPr>
          <p:spPr>
            <a:xfrm>
              <a:off x="1022117" y="2331029"/>
              <a:ext cx="909192" cy="432000"/>
            </a:xfrm>
            <a:prstGeom prst="roundRect">
              <a:avLst>
                <a:gd name="adj" fmla="val 7077"/>
              </a:avLst>
            </a:prstGeom>
            <a:solidFill>
              <a:schemeClr val="accent6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36000" rIns="36000" bIns="36000" rtlCol="0" anchor="ctr"/>
            <a:lstStyle/>
            <a:p>
              <a:pPr algn="ctr"/>
              <a:r>
                <a:rPr lang="da-DK" sz="800" dirty="0"/>
                <a:t>Register-myndighed</a:t>
              </a:r>
            </a:p>
          </p:txBody>
        </p:sp>
        <p:pic>
          <p:nvPicPr>
            <p:cNvPr id="10" name="Graphic 9" descr="Server with solid fill">
              <a:extLst>
                <a:ext uri="{FF2B5EF4-FFF2-40B4-BE49-F238E27FC236}">
                  <a16:creationId xmlns:a16="http://schemas.microsoft.com/office/drawing/2014/main" id="{F1F6D570-CB28-DD55-AAAD-40DFFC6ED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2455" y="2439029"/>
              <a:ext cx="216000" cy="216000"/>
            </a:xfrm>
            <a:prstGeom prst="rect">
              <a:avLst/>
            </a:prstGeom>
          </p:spPr>
        </p:pic>
      </p:grpSp>
      <p:sp>
        <p:nvSpPr>
          <p:cNvPr id="11" name="Cylinder 10">
            <a:extLst>
              <a:ext uri="{FF2B5EF4-FFF2-40B4-BE49-F238E27FC236}">
                <a16:creationId xmlns:a16="http://schemas.microsoft.com/office/drawing/2014/main" id="{345FA3B0-ECB9-A215-B28C-3A8010A23079}"/>
              </a:ext>
            </a:extLst>
          </p:cNvPr>
          <p:cNvSpPr/>
          <p:nvPr/>
        </p:nvSpPr>
        <p:spPr>
          <a:xfrm rot="5400000">
            <a:off x="3868918" y="1437585"/>
            <a:ext cx="252000" cy="684000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800"/>
              <a:t>Kø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4F14502-AA36-54A8-5ACC-765369DD2795}"/>
              </a:ext>
            </a:extLst>
          </p:cNvPr>
          <p:cNvSpPr/>
          <p:nvPr/>
        </p:nvSpPr>
        <p:spPr>
          <a:xfrm>
            <a:off x="4824146" y="1599585"/>
            <a:ext cx="792000" cy="360000"/>
          </a:xfrm>
          <a:prstGeom prst="roundRect">
            <a:avLst>
              <a:gd name="adj" fmla="val 512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00" dirty="0"/>
              <a:t>Importer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AF8531-2982-5F02-4044-A9A1FE3B120A}"/>
              </a:ext>
            </a:extLst>
          </p:cNvPr>
          <p:cNvSpPr/>
          <p:nvPr/>
        </p:nvSpPr>
        <p:spPr>
          <a:xfrm>
            <a:off x="4824146" y="2294475"/>
            <a:ext cx="792000" cy="360000"/>
          </a:xfrm>
          <a:prstGeom prst="roundRect">
            <a:avLst>
              <a:gd name="adj" fmla="val 512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00" dirty="0"/>
              <a:t>Bitemporal</a:t>
            </a:r>
            <a:br>
              <a:rPr lang="da-DK" sz="800" dirty="0"/>
            </a:br>
            <a:r>
              <a:rPr lang="da-DK" sz="800" dirty="0"/>
              <a:t>Publisher</a:t>
            </a:r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125CEE75-A352-2507-D7AC-62D1648B2F95}"/>
              </a:ext>
            </a:extLst>
          </p:cNvPr>
          <p:cNvSpPr/>
          <p:nvPr/>
        </p:nvSpPr>
        <p:spPr>
          <a:xfrm rot="5400000">
            <a:off x="3868918" y="2132475"/>
            <a:ext cx="252000" cy="684000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800"/>
              <a:t>Kø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70594B5A-D266-181B-31ED-2A71591BB426}"/>
              </a:ext>
            </a:extLst>
          </p:cNvPr>
          <p:cNvCxnSpPr>
            <a:cxnSpLocks/>
            <a:stCxn id="9" idx="0"/>
            <a:endCxn id="6" idx="1"/>
          </p:cNvCxnSpPr>
          <p:nvPr/>
        </p:nvCxnSpPr>
        <p:spPr>
          <a:xfrm rot="5400000" flipH="1" flipV="1">
            <a:off x="1543616" y="603913"/>
            <a:ext cx="410402" cy="15089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10A6F2C-3C81-7995-C55D-18AB4FF04966}"/>
              </a:ext>
            </a:extLst>
          </p:cNvPr>
          <p:cNvCxnSpPr>
            <a:cxnSpLocks/>
            <a:stCxn id="9" idx="2"/>
            <a:endCxn id="7" idx="1"/>
          </p:cNvCxnSpPr>
          <p:nvPr/>
        </p:nvCxnSpPr>
        <p:spPr>
          <a:xfrm rot="16200000" flipH="1">
            <a:off x="1543616" y="1446314"/>
            <a:ext cx="410402" cy="15089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8375E232-CC6D-E94F-E88C-2B56148E60D3}"/>
              </a:ext>
            </a:extLst>
          </p:cNvPr>
          <p:cNvCxnSpPr>
            <a:cxnSpLocks/>
            <a:stCxn id="6" idx="3"/>
            <a:endCxn id="11" idx="3"/>
          </p:cNvCxnSpPr>
          <p:nvPr/>
        </p:nvCxnSpPr>
        <p:spPr>
          <a:xfrm>
            <a:off x="3295289" y="1153183"/>
            <a:ext cx="357629" cy="62640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FA9697E7-DE4D-116F-A56F-119C1911EB51}"/>
              </a:ext>
            </a:extLst>
          </p:cNvPr>
          <p:cNvCxnSpPr>
            <a:cxnSpLocks/>
            <a:stCxn id="7" idx="3"/>
            <a:endCxn id="11" idx="3"/>
          </p:cNvCxnSpPr>
          <p:nvPr/>
        </p:nvCxnSpPr>
        <p:spPr>
          <a:xfrm flipV="1">
            <a:off x="3295289" y="1779585"/>
            <a:ext cx="357629" cy="62640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D6B270-37A9-ACBD-A5D7-4A2D63A7CB09}"/>
              </a:ext>
            </a:extLst>
          </p:cNvPr>
          <p:cNvCxnSpPr>
            <a:stCxn id="11" idx="1"/>
            <a:endCxn id="12" idx="1"/>
          </p:cNvCxnSpPr>
          <p:nvPr/>
        </p:nvCxnSpPr>
        <p:spPr>
          <a:xfrm>
            <a:off x="4336918" y="1779585"/>
            <a:ext cx="487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637F2A74-F97F-6C84-ED62-72F52AF81860}"/>
              </a:ext>
            </a:extLst>
          </p:cNvPr>
          <p:cNvCxnSpPr>
            <a:cxnSpLocks/>
            <a:stCxn id="12" idx="2"/>
            <a:endCxn id="14" idx="2"/>
          </p:cNvCxnSpPr>
          <p:nvPr/>
        </p:nvCxnSpPr>
        <p:spPr>
          <a:xfrm rot="5400000">
            <a:off x="4413087" y="1541416"/>
            <a:ext cx="388890" cy="122522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84EF4B-FBAB-6D68-6507-ABC5DB5B2073}"/>
              </a:ext>
            </a:extLst>
          </p:cNvPr>
          <p:cNvCxnSpPr>
            <a:stCxn id="14" idx="1"/>
            <a:endCxn id="13" idx="1"/>
          </p:cNvCxnSpPr>
          <p:nvPr/>
        </p:nvCxnSpPr>
        <p:spPr>
          <a:xfrm>
            <a:off x="4336918" y="2474475"/>
            <a:ext cx="487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ylinder 21">
            <a:extLst>
              <a:ext uri="{FF2B5EF4-FFF2-40B4-BE49-F238E27FC236}">
                <a16:creationId xmlns:a16="http://schemas.microsoft.com/office/drawing/2014/main" id="{39A693BB-E1D2-A69F-EEEE-4B6B0B1AAB20}"/>
              </a:ext>
            </a:extLst>
          </p:cNvPr>
          <p:cNvSpPr/>
          <p:nvPr/>
        </p:nvSpPr>
        <p:spPr>
          <a:xfrm>
            <a:off x="7782708" y="2557429"/>
            <a:ext cx="901431" cy="1033014"/>
          </a:xfrm>
          <a:prstGeom prst="ca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da-DK" sz="800" dirty="0"/>
              <a:t>Master database (</a:t>
            </a:r>
            <a:r>
              <a:rPr lang="da-DK" sz="800" dirty="0" err="1"/>
              <a:t>bitemporal</a:t>
            </a:r>
            <a:r>
              <a:rPr lang="da-DK" sz="800" dirty="0"/>
              <a:t> data)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C5984E54-D59E-F234-5A9D-B8AB1C29D8F2}"/>
              </a:ext>
            </a:extLst>
          </p:cNvPr>
          <p:cNvCxnSpPr>
            <a:cxnSpLocks/>
            <a:stCxn id="12" idx="2"/>
            <a:endCxn id="29" idx="3"/>
          </p:cNvCxnSpPr>
          <p:nvPr/>
        </p:nvCxnSpPr>
        <p:spPr>
          <a:xfrm rot="16200000" flipH="1">
            <a:off x="5472781" y="1706949"/>
            <a:ext cx="193799" cy="69906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7AF4C97A-8B52-D667-12C7-19C967CF5C60}"/>
              </a:ext>
            </a:extLst>
          </p:cNvPr>
          <p:cNvCxnSpPr>
            <a:cxnSpLocks/>
            <a:stCxn id="13" idx="3"/>
            <a:endCxn id="22" idx="2"/>
          </p:cNvCxnSpPr>
          <p:nvPr/>
        </p:nvCxnSpPr>
        <p:spPr>
          <a:xfrm>
            <a:off x="5616146" y="2474475"/>
            <a:ext cx="2166562" cy="59946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AFF165-C27E-74AE-EFAC-2C5B2FD98C66}"/>
              </a:ext>
            </a:extLst>
          </p:cNvPr>
          <p:cNvSpPr/>
          <p:nvPr/>
        </p:nvSpPr>
        <p:spPr>
          <a:xfrm>
            <a:off x="1417215" y="983808"/>
            <a:ext cx="930992" cy="360000"/>
          </a:xfrm>
          <a:prstGeom prst="roundRect">
            <a:avLst>
              <a:gd name="adj" fmla="val 512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SOA forespørgsel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1CDA3DE-FC4D-491D-A6F7-51935F3A6EA4}"/>
              </a:ext>
            </a:extLst>
          </p:cNvPr>
          <p:cNvSpPr/>
          <p:nvPr/>
        </p:nvSpPr>
        <p:spPr>
          <a:xfrm>
            <a:off x="1838839" y="2197429"/>
            <a:ext cx="239920" cy="360000"/>
          </a:xfrm>
          <a:prstGeom prst="roundRect">
            <a:avLst>
              <a:gd name="adj" fmla="val 51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7204467-DBC3-633D-73A5-1988597924F4}"/>
              </a:ext>
            </a:extLst>
          </p:cNvPr>
          <p:cNvSpPr/>
          <p:nvPr/>
        </p:nvSpPr>
        <p:spPr>
          <a:xfrm>
            <a:off x="1635639" y="2225987"/>
            <a:ext cx="647172" cy="360000"/>
          </a:xfrm>
          <a:prstGeom prst="roundRect">
            <a:avLst>
              <a:gd name="adj" fmla="val 512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FTP</a:t>
            </a:r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28" name="Cylinder 27">
            <a:extLst>
              <a:ext uri="{FF2B5EF4-FFF2-40B4-BE49-F238E27FC236}">
                <a16:creationId xmlns:a16="http://schemas.microsoft.com/office/drawing/2014/main" id="{5A7BCC85-79FE-738C-E3E5-620544B86E44}"/>
              </a:ext>
            </a:extLst>
          </p:cNvPr>
          <p:cNvSpPr/>
          <p:nvPr/>
        </p:nvSpPr>
        <p:spPr>
          <a:xfrm>
            <a:off x="7942486" y="1779585"/>
            <a:ext cx="684186" cy="752396"/>
          </a:xfrm>
          <a:prstGeom prst="ca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da-DK" sz="800" dirty="0"/>
              <a:t>Master database (nutidsdata)</a:t>
            </a:r>
          </a:p>
        </p:txBody>
      </p:sp>
      <p:sp>
        <p:nvSpPr>
          <p:cNvPr id="29" name="Cylinder 28">
            <a:extLst>
              <a:ext uri="{FF2B5EF4-FFF2-40B4-BE49-F238E27FC236}">
                <a16:creationId xmlns:a16="http://schemas.microsoft.com/office/drawing/2014/main" id="{5395355F-6C8E-CCE7-7658-8EA8A0203706}"/>
              </a:ext>
            </a:extLst>
          </p:cNvPr>
          <p:cNvSpPr/>
          <p:nvPr/>
        </p:nvSpPr>
        <p:spPr>
          <a:xfrm rot="5400000">
            <a:off x="6135215" y="1811384"/>
            <a:ext cx="252000" cy="684000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800"/>
              <a:t>Kø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A0846EC-70D4-DA13-81A9-79F49A9AC496}"/>
              </a:ext>
            </a:extLst>
          </p:cNvPr>
          <p:cNvSpPr/>
          <p:nvPr/>
        </p:nvSpPr>
        <p:spPr>
          <a:xfrm>
            <a:off x="6840834" y="1973384"/>
            <a:ext cx="792000" cy="360000"/>
          </a:xfrm>
          <a:prstGeom prst="roundRect">
            <a:avLst>
              <a:gd name="adj" fmla="val 512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00"/>
              <a:t>Nutidsdata Publisher</a:t>
            </a:r>
            <a:endParaRPr lang="da-DK" sz="8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4E9E632-018B-28DE-4403-14F644009B2C}"/>
              </a:ext>
            </a:extLst>
          </p:cNvPr>
          <p:cNvCxnSpPr>
            <a:stCxn id="29" idx="1"/>
            <a:endCxn id="30" idx="1"/>
          </p:cNvCxnSpPr>
          <p:nvPr/>
        </p:nvCxnSpPr>
        <p:spPr>
          <a:xfrm>
            <a:off x="6603215" y="2153384"/>
            <a:ext cx="2376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FBBCDAA-ED0F-CF8F-3E29-C5DFDF06DC7D}"/>
              </a:ext>
            </a:extLst>
          </p:cNvPr>
          <p:cNvCxnSpPr>
            <a:cxnSpLocks/>
            <a:stCxn id="30" idx="3"/>
            <a:endCxn id="28" idx="2"/>
          </p:cNvCxnSpPr>
          <p:nvPr/>
        </p:nvCxnSpPr>
        <p:spPr>
          <a:xfrm>
            <a:off x="7632834" y="2153384"/>
            <a:ext cx="309652" cy="2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046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060A8-9FC1-0308-F51B-7DC303A9E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Vision om moderne </a:t>
            </a:r>
            <a:r>
              <a:rPr lang="da-DK" dirty="0" err="1"/>
              <a:t>indlæsningsflow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64A4D-7D49-3F31-7177-197B1D8938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dirty="0"/>
              <a:t>Register uploader zip-fil til SFTP server eller sender XML til SOAP service. 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DAF </a:t>
            </a:r>
            <a:r>
              <a:rPr lang="da-DK" b="1" i="1" dirty="0">
                <a:solidFill>
                  <a:srgbClr val="0070C0"/>
                </a:solidFill>
              </a:rPr>
              <a:t>paralleliserer </a:t>
            </a:r>
            <a:r>
              <a:rPr lang="da-DK" dirty="0"/>
              <a:t>udføring af skema-validering på den indsendte register-xml.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DAF </a:t>
            </a:r>
            <a:r>
              <a:rPr lang="da-DK" b="1" i="1" dirty="0">
                <a:solidFill>
                  <a:srgbClr val="0070C0"/>
                </a:solidFill>
              </a:rPr>
              <a:t>paralleliserer</a:t>
            </a:r>
            <a:r>
              <a:rPr lang="da-DK" b="1" i="1" dirty="0"/>
              <a:t> </a:t>
            </a:r>
            <a:r>
              <a:rPr lang="da-DK" dirty="0"/>
              <a:t>indlæsning af register-xml til masterload database.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DAF </a:t>
            </a:r>
            <a:r>
              <a:rPr lang="da-DK" b="1" i="1" dirty="0">
                <a:solidFill>
                  <a:srgbClr val="0070C0"/>
                </a:solidFill>
              </a:rPr>
              <a:t>paralleliserer</a:t>
            </a:r>
            <a:r>
              <a:rPr lang="da-DK" b="1" i="1" dirty="0"/>
              <a:t> </a:t>
            </a:r>
            <a:r>
              <a:rPr lang="da-DK" dirty="0"/>
              <a:t>overføring af indlæst data fra masterload til </a:t>
            </a:r>
            <a:r>
              <a:rPr lang="da-DK" dirty="0" err="1"/>
              <a:t>masterpublish</a:t>
            </a:r>
            <a:r>
              <a:rPr lang="da-DK" dirty="0"/>
              <a:t> database.</a:t>
            </a:r>
            <a:endParaRPr lang="da-DK" dirty="0">
              <a:highlight>
                <a:srgbClr val="FFFF00"/>
              </a:highlight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trike="sngStrike" dirty="0"/>
              <a:t>DAF overfører indlæst data fra masterload til S0 </a:t>
            </a:r>
            <a:r>
              <a:rPr lang="da-DK" strike="sngStrike" dirty="0" err="1"/>
              <a:t>masterpublish</a:t>
            </a:r>
            <a:r>
              <a:rPr lang="da-DK" strike="sngStrike" dirty="0"/>
              <a:t> database </a:t>
            </a:r>
          </a:p>
          <a:p>
            <a:pPr marL="619125" lvl="1" indent="-342900"/>
            <a:r>
              <a:rPr lang="da-DK" dirty="0"/>
              <a:t>S0 zonen udfases, så dette step udgår.</a:t>
            </a:r>
          </a:p>
          <a:p>
            <a:pPr marL="342900" indent="-342900">
              <a:buFont typeface="+mj-lt"/>
              <a:buAutoNum type="arabicPeriod"/>
            </a:pPr>
            <a:r>
              <a:rPr lang="da-DK" strike="sngStrike" dirty="0"/>
              <a:t>DAF genererer hændelser i masterload database</a:t>
            </a:r>
          </a:p>
          <a:p>
            <a:pPr marL="619125" lvl="1" indent="-342900"/>
            <a:r>
              <a:rPr lang="da-DK" dirty="0"/>
              <a:t>Generering af personlige hændelser udgår, fordi moderne hændelser ligger direkte på data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DAF meddeler registret at indlæsningen er færdig.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PULL hændelser er klar til at blive hentet </a:t>
            </a:r>
            <a:r>
              <a:rPr lang="da-DK" b="1" i="1" dirty="0">
                <a:solidFill>
                  <a:srgbClr val="0070C0"/>
                </a:solidFill>
              </a:rPr>
              <a:t>via moderne tjenester.</a:t>
            </a:r>
            <a:endParaRPr lang="da-DK" b="1" i="1" strike="sngStrike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trike="sngStrike" dirty="0"/>
              <a:t>DAF sender PUSH-hændelser til abonnenter.</a:t>
            </a:r>
          </a:p>
          <a:p>
            <a:pPr marL="619125" lvl="1" indent="-342900"/>
            <a:r>
              <a:rPr lang="da-DK" dirty="0"/>
              <a:t>PUSH-hændelser udfases.</a:t>
            </a:r>
            <a:endParaRPr lang="da-DK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14272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9E4E-EE23-C922-DB74-3ED33114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Forventninger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F30BA-8AF4-8D09-EE86-23CA7E1067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649" y="1070119"/>
            <a:ext cx="8064500" cy="3554268"/>
          </a:xfrm>
        </p:spPr>
        <p:txBody>
          <a:bodyPr>
            <a:normAutofit/>
          </a:bodyPr>
          <a:lstStyle/>
          <a:p>
            <a:r>
              <a:rPr lang="da-DK" dirty="0"/>
              <a:t>Man kan inddele pakkerne i mindre dele som hver især kan processeres parallelt. </a:t>
            </a:r>
          </a:p>
          <a:p>
            <a:endParaRPr lang="da-DK" dirty="0"/>
          </a:p>
          <a:p>
            <a:r>
              <a:rPr lang="da-DK" dirty="0"/>
              <a:t>F.eks. pakke indeholder ændringer for </a:t>
            </a:r>
            <a:br>
              <a:rPr lang="da-DK" dirty="0"/>
            </a:br>
            <a:r>
              <a:rPr lang="da-DK" dirty="0"/>
              <a:t>Københavns Kommune og Aalborg Kommune som </a:t>
            </a:r>
            <a:br>
              <a:rPr lang="da-DK" dirty="0"/>
            </a:br>
            <a:r>
              <a:rPr lang="da-DK" dirty="0"/>
              <a:t>ingen afhængigheder har.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808C1A-275A-05F5-0064-7D29DED80B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83869" y="1380542"/>
            <a:ext cx="5381061" cy="364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51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23FC1-04BA-2FA8-DA82-E46BD1B9D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Parallelisering af indlæsning til masterload (1/4)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D521B-7FEE-3596-D50D-14AB798A44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a-DK" dirty="0"/>
              <a:t>Der vil for så vidt muligt ikke ske nogen ændringer til snitfladen for anvendere.</a:t>
            </a:r>
          </a:p>
          <a:p>
            <a:endParaRPr lang="da-DK" dirty="0"/>
          </a:p>
          <a:p>
            <a:r>
              <a:rPr lang="da-DK" dirty="0"/>
              <a:t>Men registre kan tilvælge paralleliseret indlæsning på RC niveau.</a:t>
            </a:r>
          </a:p>
          <a:p>
            <a:pPr lvl="1"/>
            <a:r>
              <a:rPr lang="da-DK" dirty="0"/>
              <a:t>Således kan f.eks. DAR og BBR indlæses parallelt, mens MAT fortsat håndteres sekventielt.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0358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181C-B36E-96FF-1EE1-2925BB8A1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Parallelisering af indlæsning til masterload (2/4)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08A3D-12AD-BA36-640D-E4C127B34E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Indlæsningen må parallelisere individuelle xml filer i samme zip fil.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E148C-99A9-1815-5DEA-5A9710984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294" y="1313845"/>
            <a:ext cx="1076325" cy="1352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571ECB-6E87-9EC0-5457-B70F2B8085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94755" y="1694260"/>
            <a:ext cx="3467100" cy="59171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ADDE8A0-BC70-EF98-B7DE-74E37F891B70}"/>
              </a:ext>
            </a:extLst>
          </p:cNvPr>
          <p:cNvSpPr/>
          <p:nvPr/>
        </p:nvSpPr>
        <p:spPr>
          <a:xfrm>
            <a:off x="2902857" y="1833638"/>
            <a:ext cx="754743" cy="28061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41FED8-AEDA-A1F0-88F6-5B2A97A68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271" y="2855672"/>
            <a:ext cx="1528884" cy="2218040"/>
          </a:xfrm>
          <a:prstGeom prst="rect">
            <a:avLst/>
          </a:prstGeom>
        </p:spPr>
      </p:pic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C625107E-3DAA-8D30-FA46-74369F722A8D}"/>
              </a:ext>
            </a:extLst>
          </p:cNvPr>
          <p:cNvSpPr/>
          <p:nvPr/>
        </p:nvSpPr>
        <p:spPr>
          <a:xfrm rot="5400000" flipV="1">
            <a:off x="4368153" y="2843901"/>
            <a:ext cx="808610" cy="832153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F6E0E-F78B-9A65-1A5B-379B9A30E377}"/>
              </a:ext>
            </a:extLst>
          </p:cNvPr>
          <p:cNvSpPr txBox="1"/>
          <p:nvPr/>
        </p:nvSpPr>
        <p:spPr>
          <a:xfrm>
            <a:off x="4068514" y="3321608"/>
            <a:ext cx="575734" cy="3426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600" dirty="0"/>
              <a:t>2x</a:t>
            </a:r>
          </a:p>
        </p:txBody>
      </p:sp>
    </p:spTree>
    <p:extLst>
      <p:ext uri="{BB962C8B-B14F-4D97-AF65-F5344CB8AC3E}">
        <p14:creationId xmlns:p14="http://schemas.microsoft.com/office/powerpoint/2010/main" val="24987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0A1DE-EECC-8BBF-C307-005E209A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Parallelisering af indlæsning til masterload (3/4)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C66D9-9867-25C3-0344-7F630E661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648" y="1070118"/>
            <a:ext cx="8494237" cy="797459"/>
          </a:xfrm>
        </p:spPr>
        <p:txBody>
          <a:bodyPr/>
          <a:lstStyle/>
          <a:p>
            <a:r>
              <a:rPr lang="da-DK" dirty="0"/>
              <a:t>Registeret kan fremsende en </a:t>
            </a:r>
            <a:r>
              <a:rPr lang="da-DK" i="1" dirty="0"/>
              <a:t>paralleliseringsnøgle</a:t>
            </a:r>
            <a:r>
              <a:rPr lang="da-DK" dirty="0"/>
              <a:t> for indholdet af deres fil, hvor registret garanterer at indhold med forskellige paralleliseringsnøgler ikke ændrer samme data.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F99DD-31D3-49F7-70D4-C3215334C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557" y="1907405"/>
            <a:ext cx="1528884" cy="2218040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5B3E42A0-ECE1-D405-0D73-0A1208B23DE7}"/>
              </a:ext>
            </a:extLst>
          </p:cNvPr>
          <p:cNvSpPr/>
          <p:nvPr/>
        </p:nvSpPr>
        <p:spPr>
          <a:xfrm>
            <a:off x="6849689" y="2213604"/>
            <a:ext cx="252635" cy="9590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14AEAB09-39D6-599F-E312-D1717C0069DC}"/>
              </a:ext>
            </a:extLst>
          </p:cNvPr>
          <p:cNvSpPr/>
          <p:nvPr/>
        </p:nvSpPr>
        <p:spPr>
          <a:xfrm>
            <a:off x="6849689" y="3212494"/>
            <a:ext cx="252635" cy="6480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244A7-760D-05D8-619D-6B7ACE763E1F}"/>
              </a:ext>
            </a:extLst>
          </p:cNvPr>
          <p:cNvSpPr txBox="1"/>
          <p:nvPr/>
        </p:nvSpPr>
        <p:spPr>
          <a:xfrm>
            <a:off x="7184572" y="2585992"/>
            <a:ext cx="1494972" cy="1886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600" dirty="0"/>
              <a:t>Parallel gruppe #1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3D5B81-FC16-725F-6FE1-23217C9BC40E}"/>
              </a:ext>
            </a:extLst>
          </p:cNvPr>
          <p:cNvSpPr txBox="1"/>
          <p:nvPr/>
        </p:nvSpPr>
        <p:spPr>
          <a:xfrm>
            <a:off x="7184572" y="3445253"/>
            <a:ext cx="1494972" cy="1886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600" dirty="0"/>
              <a:t>Parallel gruppe #2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1CF75E8-7FD4-9DFF-B04A-B0EFF76636D7}"/>
              </a:ext>
            </a:extLst>
          </p:cNvPr>
          <p:cNvSpPr txBox="1">
            <a:spLocks/>
          </p:cNvSpPr>
          <p:nvPr/>
        </p:nvSpPr>
        <p:spPr>
          <a:xfrm>
            <a:off x="531231" y="1678819"/>
            <a:ext cx="4930979" cy="306893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Hvordan kan den nøgle se ud?</a:t>
            </a:r>
          </a:p>
          <a:p>
            <a:pPr lvl="1"/>
            <a:r>
              <a:rPr lang="da-DK" dirty="0"/>
              <a:t>Option #1, simpel: Registret siger at nøglen er ”</a:t>
            </a:r>
            <a:r>
              <a:rPr lang="da-DK" dirty="0" err="1"/>
              <a:t>id_lokalId</a:t>
            </a:r>
            <a:r>
              <a:rPr lang="da-DK" dirty="0"/>
              <a:t>”, så alle ændringer til samme objekt vil blive indlæst i samme gruppe.</a:t>
            </a:r>
          </a:p>
          <a:p>
            <a:pPr lvl="1"/>
            <a:r>
              <a:rPr lang="da-DK" dirty="0"/>
              <a:t>Option #2, kompleks: Registret tilføjer et nyt felt til deres skema, f.eks. ”</a:t>
            </a:r>
            <a:r>
              <a:rPr lang="da-DK" dirty="0" err="1"/>
              <a:t>parallel_key</a:t>
            </a:r>
            <a:r>
              <a:rPr lang="da-DK" dirty="0"/>
              <a:t>”, og sender sammenhængende entiteter for forskellige tabeller med samme ”</a:t>
            </a:r>
            <a:r>
              <a:rPr lang="da-DK" dirty="0" err="1"/>
              <a:t>parallel_key</a:t>
            </a:r>
            <a:r>
              <a:rPr lang="da-DK" dirty="0"/>
              <a:t>”. Disse vil alle blive indlæst i samme gruppe.</a:t>
            </a:r>
          </a:p>
        </p:txBody>
      </p:sp>
    </p:spTree>
    <p:extLst>
      <p:ext uri="{BB962C8B-B14F-4D97-AF65-F5344CB8AC3E}">
        <p14:creationId xmlns:p14="http://schemas.microsoft.com/office/powerpoint/2010/main" val="1719219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1D680-4BF2-E544-9E96-5DAC1505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Parallelisering af indlæsning til masterload (4/4)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F41BC-9FF6-C6A9-B935-A05F014565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Alle parallelle grupper lægges på en kø.</a:t>
            </a:r>
          </a:p>
          <a:p>
            <a:r>
              <a:rPr lang="da-DK" dirty="0"/>
              <a:t>Beskeder fra køen processeres parallelt via </a:t>
            </a:r>
            <a:r>
              <a:rPr lang="da-DK" i="1" dirty="0" err="1"/>
              <a:t>competing</a:t>
            </a:r>
            <a:r>
              <a:rPr lang="da-DK" i="1" dirty="0"/>
              <a:t> </a:t>
            </a:r>
            <a:r>
              <a:rPr lang="da-DK" i="1" dirty="0" err="1"/>
              <a:t>consumers</a:t>
            </a:r>
            <a:r>
              <a:rPr lang="da-DK" i="1" dirty="0"/>
              <a:t> </a:t>
            </a:r>
            <a:r>
              <a:rPr lang="da-DK" dirty="0"/>
              <a:t>som kan skaleres.</a:t>
            </a:r>
          </a:p>
        </p:txBody>
      </p:sp>
      <p:pic>
        <p:nvPicPr>
          <p:cNvPr id="7" name="Picture 6" descr="A diagram of a computer&#10;&#10;Description automatically generated">
            <a:extLst>
              <a:ext uri="{FF2B5EF4-FFF2-40B4-BE49-F238E27FC236}">
                <a16:creationId xmlns:a16="http://schemas.microsoft.com/office/drawing/2014/main" id="{64B7C001-44E2-5B75-F74D-BB0DF6065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651" y="1865011"/>
            <a:ext cx="6158020" cy="275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17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4F01-69B2-81CE-78B3-B6B35E09BE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TotalIndlæsning</a:t>
            </a:r>
            <a:r>
              <a:rPr lang="da-DK" dirty="0"/>
              <a:t> i dag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0550A-C0F3-CEDB-0625-FE76CAE86A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511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71669-D87C-A3FB-33D7-968B49EEA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Præsentationsrunde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7CDD5-FFC0-E452-0DBA-A7F8A882E3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Hvem er I, og hvad er jeres relation til Datafordeleren?</a:t>
            </a:r>
          </a:p>
          <a:p>
            <a:pPr lvl="1"/>
            <a:r>
              <a:rPr lang="da-DK" dirty="0"/>
              <a:t>Er I Anvendere, Registre, noget helt tredje?</a:t>
            </a:r>
          </a:p>
        </p:txBody>
      </p:sp>
    </p:spTree>
    <p:extLst>
      <p:ext uri="{BB962C8B-B14F-4D97-AF65-F5344CB8AC3E}">
        <p14:creationId xmlns:p14="http://schemas.microsoft.com/office/powerpoint/2010/main" val="4102421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7C3D4-C9C8-CB74-C7EB-E56C77981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virker totalindlæsning i dag (tabuler data)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27123-E65E-CEE0-69F0-AF96CB1CD9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a-DK" dirty="0"/>
              <a:t>Registeret og DAF/SDFI aftaler at der vil blive udført en totalindlæsning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Registeret fremsender et totaludtræk af data.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DAF sletter registerets data fra masterload.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DAF udfører indlæsning af registrets totaludtræk til masterload.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DAF overfører data fra masterload til skyggetabeller i </a:t>
            </a:r>
            <a:r>
              <a:rPr lang="da-DK" dirty="0" err="1"/>
              <a:t>masterpublish</a:t>
            </a:r>
            <a:r>
              <a:rPr lang="da-DK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Når indlæsningen af skyggetabeller i </a:t>
            </a:r>
            <a:r>
              <a:rPr lang="da-DK" dirty="0" err="1"/>
              <a:t>masterpublish</a:t>
            </a:r>
            <a:r>
              <a:rPr lang="da-DK" dirty="0"/>
              <a:t> er færdig, udskiftes de rigtige tabeller med </a:t>
            </a:r>
            <a:r>
              <a:rPr lang="da-DK" dirty="0" err="1"/>
              <a:t>skyggetabelerne</a:t>
            </a:r>
            <a:r>
              <a:rPr lang="da-DK" dirty="0"/>
              <a:t>.</a:t>
            </a:r>
          </a:p>
          <a:p>
            <a:pPr marL="655637" lvl="1" indent="-342900">
              <a:buFont typeface="Arial" panose="020B0604020202020204" pitchFamily="34" charset="0"/>
              <a:buChar char="•"/>
            </a:pPr>
            <a:r>
              <a:rPr lang="da-DK" dirty="0"/>
              <a:t>Hermed er registrets data kun utilgængeligt i få sekunder / minutter.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Totalindlæsningen er færdig.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Delta-indlæsning genoptages.</a:t>
            </a:r>
          </a:p>
        </p:txBody>
      </p:sp>
    </p:spTree>
    <p:extLst>
      <p:ext uri="{BB962C8B-B14F-4D97-AF65-F5344CB8AC3E}">
        <p14:creationId xmlns:p14="http://schemas.microsoft.com/office/powerpoint/2010/main" val="24635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4F01-69B2-81CE-78B3-B6B35E09BE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Vision for Optimeret totalindlæsning</a:t>
            </a:r>
          </a:p>
        </p:txBody>
      </p:sp>
    </p:spTree>
    <p:extLst>
      <p:ext uri="{BB962C8B-B14F-4D97-AF65-F5344CB8AC3E}">
        <p14:creationId xmlns:p14="http://schemas.microsoft.com/office/powerpoint/2010/main" val="1197694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ule og blå symboler">
            <a:extLst>
              <a:ext uri="{FF2B5EF4-FFF2-40B4-BE49-F238E27FC236}">
                <a16:creationId xmlns:a16="http://schemas.microsoft.com/office/drawing/2014/main" id="{AF776F83-ACDB-0FE6-A16E-29A0B95DC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19" r="17475" b="1"/>
          <a:stretch/>
        </p:blipFill>
        <p:spPr>
          <a:xfrm>
            <a:off x="4571999" y="158550"/>
            <a:ext cx="4429125" cy="4826200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39571FF-2A68-7967-729B-0EF747EE1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50" y="519113"/>
            <a:ext cx="3833564" cy="295200"/>
          </a:xfrm>
        </p:spPr>
        <p:txBody>
          <a:bodyPr anchor="b">
            <a:normAutofit/>
          </a:bodyPr>
          <a:lstStyle/>
          <a:p>
            <a:r>
              <a:rPr lang="da-DK" dirty="0"/>
              <a:t>Dialog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6E30DB-CA34-E0B6-9AF5-BA386E6547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9750" y="1054564"/>
            <a:ext cx="3827463" cy="3569824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Såfremt at DLS processen vedrørende opdatering af tjenester og dertilhørende totalindlæsninger var mere smidig, ville I så gøre brug af dette oftere?</a:t>
            </a:r>
          </a:p>
        </p:txBody>
      </p:sp>
    </p:spTree>
    <p:extLst>
      <p:ext uri="{BB962C8B-B14F-4D97-AF65-F5344CB8AC3E}">
        <p14:creationId xmlns:p14="http://schemas.microsoft.com/office/powerpoint/2010/main" val="2693575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B787A-6B05-26EC-A77F-6EAFB0039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Forbedringer til totalindlæsning flowet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BCFEF-0252-11DD-9744-17DFFEF261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750" y="1047889"/>
            <a:ext cx="2607012" cy="35764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Den løbende delta-indlæsning kører mens totalindlæsningen foregår.</a:t>
            </a:r>
          </a:p>
          <a:p>
            <a:pPr marL="598487" lvl="1" indent="-285750">
              <a:buFont typeface="Arial" panose="020B0604020202020204" pitchFamily="34" charset="0"/>
              <a:buChar char="•"/>
            </a:pPr>
            <a:r>
              <a:rPr lang="da-DK" dirty="0"/>
              <a:t>Dette kræver at der indlæses til en skyggetabel både i masterload og </a:t>
            </a:r>
            <a:r>
              <a:rPr lang="da-DK" dirty="0" err="1"/>
              <a:t>masterpublish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4" name="Picture 3" descr="A diagram of a flowchart&#10;&#10;Description automatically generated">
            <a:extLst>
              <a:ext uri="{FF2B5EF4-FFF2-40B4-BE49-F238E27FC236}">
                <a16:creationId xmlns:a16="http://schemas.microsoft.com/office/drawing/2014/main" id="{9FE01A30-836E-22B6-75B9-0082016BA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2762"/>
          <a:stretch/>
        </p:blipFill>
        <p:spPr bwMode="auto">
          <a:xfrm>
            <a:off x="3199199" y="1154340"/>
            <a:ext cx="5699760" cy="3363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6485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flowchart&#10;&#10;Description automatically generated">
            <a:extLst>
              <a:ext uri="{FF2B5EF4-FFF2-40B4-BE49-F238E27FC236}">
                <a16:creationId xmlns:a16="http://schemas.microsoft.com/office/drawing/2014/main" id="{6A07BC8E-5253-E2B3-9238-1F2E3BDB6E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3110" b="3596"/>
          <a:stretch/>
        </p:blipFill>
        <p:spPr bwMode="auto">
          <a:xfrm>
            <a:off x="3009386" y="1118304"/>
            <a:ext cx="6026785" cy="3274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03FEA1-8DE3-7195-F8FE-83126E1F1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Verificering og test af totalindlæsning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4EB28-6D04-0C51-3E27-4254657F0D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750" y="1047890"/>
            <a:ext cx="6073926" cy="6406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Når totalindlæsningen er færdig, kan delta-køen afvikles på skyggetabellen.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9BA604B-D022-81DF-3DA7-77E7E988DBFB}"/>
              </a:ext>
            </a:extLst>
          </p:cNvPr>
          <p:cNvSpPr txBox="1">
            <a:spLocks/>
          </p:cNvSpPr>
          <p:nvPr/>
        </p:nvSpPr>
        <p:spPr>
          <a:xfrm>
            <a:off x="539750" y="1672183"/>
            <a:ext cx="2527602" cy="27208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2737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Tx/>
              <a:buNone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Efter totalindlæsning kan testende aktører validere data i skyggetabelen inden denne er tilgængelig for anvendere.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6725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1837-56D4-E112-1307-04102BF9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Totalindlæsning og moderne hændelser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A29AD-67CF-F4EA-42A0-C24D328BBD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Moderne hændelser skal også understøtte totalindlæsninger.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Der er 3 scenarier vedrørende hændelser:</a:t>
            </a:r>
          </a:p>
          <a:p>
            <a:pPr marL="598487" lvl="1" indent="-285750">
              <a:buFont typeface="Arial" panose="020B0604020202020204" pitchFamily="34" charset="0"/>
              <a:buChar char="•"/>
            </a:pPr>
            <a:r>
              <a:rPr lang="da-DK" dirty="0"/>
              <a:t>Der skal laves hændelser for samtlige rækker i totaludtrækket.</a:t>
            </a:r>
          </a:p>
          <a:p>
            <a:pPr marL="598487" lvl="1" indent="-285750">
              <a:buFont typeface="Arial" panose="020B0604020202020204" pitchFamily="34" charset="0"/>
              <a:buChar char="•"/>
            </a:pPr>
            <a:r>
              <a:rPr lang="da-DK" dirty="0"/>
              <a:t>Der skal laves hændelser kun for ændrede rækker i totaludtrækket.</a:t>
            </a:r>
          </a:p>
          <a:p>
            <a:pPr marL="598487" lvl="1" indent="-285750">
              <a:buFont typeface="Arial" panose="020B0604020202020204" pitchFamily="34" charset="0"/>
              <a:buChar char="•"/>
            </a:pPr>
            <a:r>
              <a:rPr lang="da-DK" dirty="0"/>
              <a:t>Der skal ikke laves nogen hændelser.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da-DK" dirty="0"/>
              <a:t>Kunne evt. være relevant hvis registeret har tilføjet et nyt felt i deres datamodel.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Visionen er at DAF understøtter alle 3 scenarier, og at registeret for hver totalindlæsning kan vælge hvilken de ønsker skal bruges denne gang.</a:t>
            </a:r>
          </a:p>
          <a:p>
            <a:pPr marL="598487" lvl="1" indent="-285750">
              <a:buFont typeface="Arial" panose="020B0604020202020204" pitchFamily="34" charset="0"/>
              <a:buChar char="•"/>
            </a:pPr>
            <a:r>
              <a:rPr lang="da-DK" dirty="0"/>
              <a:t>Det vil være registerets opgave at meddele til anvendere hvordan registeret ønsker de skal håndtere denne, på baggrund af det valgte hændelse scenarie.</a:t>
            </a:r>
          </a:p>
        </p:txBody>
      </p:sp>
    </p:spTree>
    <p:extLst>
      <p:ext uri="{BB962C8B-B14F-4D97-AF65-F5344CB8AC3E}">
        <p14:creationId xmlns:p14="http://schemas.microsoft.com/office/powerpoint/2010/main" val="4753838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B6ADE2-CCBD-DCD2-400A-256FBFBFC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110" y="1335600"/>
            <a:ext cx="5521433" cy="1058506"/>
          </a:xfrm>
        </p:spPr>
        <p:txBody>
          <a:bodyPr>
            <a:normAutofit/>
          </a:bodyPr>
          <a:lstStyle/>
          <a:p>
            <a:r>
              <a:rPr lang="da-DK" dirty="0"/>
              <a:t>Datamodel versionering i dag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78D3245-0761-9197-335E-2A3B050F5A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8991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1837-56D4-E112-1307-04102BF9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Datamodel versionering i dag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A29AD-67CF-F4EA-42A0-C24D328BBD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Der er ingen datamodel versionering i dag. Der er udelukkende tjeneste-versionering som hører til en specifik DLS version.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Når registrene ønsker ændringer i deres datamodel, er der 2 muligheder:</a:t>
            </a:r>
          </a:p>
          <a:p>
            <a:pPr marL="598487" lvl="1" indent="-285750">
              <a:buFont typeface="Arial" panose="020B0604020202020204" pitchFamily="34" charset="0"/>
              <a:buChar char="•"/>
            </a:pPr>
            <a:r>
              <a:rPr lang="da-DK" dirty="0"/>
              <a:t>Hvis ændringerne er ‘små nok’ kan de indarbejdes i de eksisterende tjenester på en bagud-kompatibel måde.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da-DK" dirty="0"/>
              <a:t>Hvis ændringerne er små men ikke bagud-kompatible ifølge tjenestens skema er der blevet opsat nye tjeneste-versioner.</a:t>
            </a:r>
          </a:p>
          <a:p>
            <a:pPr marL="598487" lvl="1" indent="-285750">
              <a:buFont typeface="Arial" panose="020B0604020202020204" pitchFamily="34" charset="0"/>
              <a:buChar char="•"/>
            </a:pPr>
            <a:r>
              <a:rPr lang="da-DK" dirty="0"/>
              <a:t>Hvis ændringerne er store, bliver der opsat en ny </a:t>
            </a:r>
            <a:r>
              <a:rPr lang="da-DK" dirty="0" err="1"/>
              <a:t>replikeringskanal</a:t>
            </a:r>
            <a:r>
              <a:rPr lang="da-DK" dirty="0"/>
              <a:t>, ligesom hvis der kom et helt nyt register.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da-DK" dirty="0"/>
              <a:t>Her må registeret så sende data i nyt og gammelt format indtil den gamle version udfases.</a:t>
            </a:r>
            <a:endParaRPr lang="da-DK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97984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B6ADE2-CCBD-DCD2-400A-256FBFBFC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110" y="1335600"/>
            <a:ext cx="5521433" cy="1058506"/>
          </a:xfrm>
        </p:spPr>
        <p:txBody>
          <a:bodyPr>
            <a:normAutofit fontScale="90000"/>
          </a:bodyPr>
          <a:lstStyle/>
          <a:p>
            <a:r>
              <a:rPr lang="da-DK" dirty="0"/>
              <a:t>Vision om Datamodel versionering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78D3245-0761-9197-335E-2A3B050F5A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0029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FDCA4-4D22-3692-7FD6-CF505541F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Datamodel versionering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B282F-4B9D-E484-737B-AA6B932F59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Moderne DAF vil understøtte versionering på både tjeneste og datamodel niveau.</a:t>
            </a:r>
          </a:p>
          <a:p>
            <a:pPr marL="598487" lvl="1" indent="-285750">
              <a:buFont typeface="Arial" panose="020B0604020202020204" pitchFamily="34" charset="0"/>
              <a:buChar char="•"/>
            </a:pPr>
            <a:r>
              <a:rPr lang="da-DK" dirty="0"/>
              <a:t>I dag snakker vi udelukkende om datamodel versionering.</a:t>
            </a:r>
          </a:p>
          <a:p>
            <a:pPr marL="598487" lvl="1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Mulighed for simpel versionering af datamodeler og paralleldrift af nye og gamle tjenester vil nødvendigvis være fuldt ud afhængig af omfanget af registrenes ændringer.</a:t>
            </a:r>
          </a:p>
        </p:txBody>
      </p:sp>
    </p:spTree>
    <p:extLst>
      <p:ext uri="{BB962C8B-B14F-4D97-AF65-F5344CB8AC3E}">
        <p14:creationId xmlns:p14="http://schemas.microsoft.com/office/powerpoint/2010/main" val="397450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36C80865-4781-EB46-AFA6-F41108500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49" y="519113"/>
            <a:ext cx="8070601" cy="295200"/>
          </a:xfrm>
        </p:spPr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3F7EAF0C-E34C-3047-9AE1-9975E28F01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649" y="1070118"/>
            <a:ext cx="8064500" cy="3554269"/>
          </a:xfrm>
        </p:spPr>
        <p:txBody>
          <a:bodyPr>
            <a:normAutofit lnSpcReduction="10000"/>
          </a:bodyPr>
          <a:lstStyle/>
          <a:p>
            <a:r>
              <a:rPr lang="da-DK" dirty="0"/>
              <a:t>Nutidsdata</a:t>
            </a:r>
          </a:p>
          <a:p>
            <a:pPr lvl="1"/>
            <a:r>
              <a:rPr lang="da-DK" dirty="0" err="1"/>
              <a:t>Bitemporale</a:t>
            </a:r>
            <a:r>
              <a:rPr lang="da-DK" dirty="0"/>
              <a:t> opslag i Datafordeleren i dag</a:t>
            </a:r>
          </a:p>
          <a:p>
            <a:pPr lvl="1"/>
            <a:r>
              <a:rPr lang="da-DK" dirty="0"/>
              <a:t>Vision om ”Nutids”-data</a:t>
            </a:r>
          </a:p>
          <a:p>
            <a:r>
              <a:rPr lang="da-DK" dirty="0"/>
              <a:t>Indlæsning</a:t>
            </a:r>
          </a:p>
          <a:p>
            <a:pPr lvl="1"/>
            <a:r>
              <a:rPr lang="da-DK" dirty="0"/>
              <a:t>Indlæsning i dag</a:t>
            </a:r>
          </a:p>
          <a:p>
            <a:pPr lvl="1"/>
            <a:r>
              <a:rPr lang="da-DK" dirty="0"/>
              <a:t>Moderne indlæsning</a:t>
            </a:r>
          </a:p>
          <a:p>
            <a:pPr lvl="2"/>
            <a:r>
              <a:rPr lang="da-DK" dirty="0"/>
              <a:t>Dialog omkring problemer og ønsker</a:t>
            </a:r>
          </a:p>
          <a:p>
            <a:pPr lvl="2"/>
            <a:r>
              <a:rPr lang="da-DK" dirty="0"/>
              <a:t>Vision om moderne indlæsnings flow</a:t>
            </a:r>
          </a:p>
          <a:p>
            <a:pPr lvl="2"/>
            <a:r>
              <a:rPr lang="da-DK" dirty="0"/>
              <a:t>Håndtering af parallelisering af indlæsning</a:t>
            </a:r>
          </a:p>
          <a:p>
            <a:r>
              <a:rPr lang="da-DK" dirty="0"/>
              <a:t>Totalindlæsning</a:t>
            </a:r>
          </a:p>
          <a:p>
            <a:pPr lvl="1"/>
            <a:r>
              <a:rPr lang="da-DK" dirty="0"/>
              <a:t>Totalindlæsning i dag</a:t>
            </a:r>
          </a:p>
          <a:p>
            <a:pPr lvl="1"/>
            <a:r>
              <a:rPr lang="da-DK" dirty="0"/>
              <a:t>Vision for optimeret totalindlæsning</a:t>
            </a:r>
          </a:p>
          <a:p>
            <a:pPr lvl="1"/>
            <a:r>
              <a:rPr lang="da-DK" dirty="0"/>
              <a:t>Datamodel versionering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82166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1EB82-4CE0-AB75-AF47-92675F19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Datamodel versionering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84E05-AC5A-90ED-3021-F29906BEA3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Der er 3 forskellige scenarier:</a:t>
            </a:r>
          </a:p>
          <a:p>
            <a:pPr marL="655637" lvl="1" indent="-342900">
              <a:buFont typeface="+mj-lt"/>
              <a:buAutoNum type="arabicPeriod"/>
            </a:pPr>
            <a:r>
              <a:rPr lang="da-DK" dirty="0"/>
              <a:t>Felter/tabeller er blevet tilføjet</a:t>
            </a:r>
          </a:p>
          <a:p>
            <a:pPr marL="655637" lvl="1" indent="-342900">
              <a:buFont typeface="+mj-lt"/>
              <a:buAutoNum type="arabicPeriod"/>
            </a:pPr>
            <a:r>
              <a:rPr lang="da-DK" dirty="0"/>
              <a:t>Felter/tabeller er blevet omdøbt</a:t>
            </a:r>
          </a:p>
          <a:p>
            <a:pPr marL="655637" lvl="1" indent="-342900">
              <a:buFont typeface="+mj-lt"/>
              <a:buAutoNum type="arabicPeriod"/>
            </a:pPr>
            <a:r>
              <a:rPr lang="da-DK" dirty="0"/>
              <a:t>Felter/tabeller er blevet fjernet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Gamle versioner af tjenester udfases i dag typisk efter 6 måneder. Hvor længe kan der gå inden gamle datamodel versioner udfases?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0091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9F7E-8F1D-6725-79E1-781D4A8F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Datamodel versionering – bagud kompatibilitet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FB940-7F67-129A-E75F-B91C693A41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Med Moderne Tjenester kan anvendere selv angive deres </a:t>
            </a:r>
            <a:r>
              <a:rPr lang="da-DK" dirty="0" err="1"/>
              <a:t>joins</a:t>
            </a:r>
            <a:r>
              <a:rPr lang="da-DK" dirty="0"/>
              <a:t> på tværs af register tabeller.</a:t>
            </a:r>
          </a:p>
          <a:p>
            <a:pPr marL="598487" lvl="1" indent="-285750">
              <a:buFont typeface="Arial" panose="020B0604020202020204" pitchFamily="34" charset="0"/>
              <a:buChar char="•"/>
            </a:pPr>
            <a:r>
              <a:rPr lang="da-DK" dirty="0"/>
              <a:t>Datamodellen skal dermed udstilles som en samlet versioneret model.</a:t>
            </a:r>
          </a:p>
          <a:p>
            <a:pPr marL="598487" lvl="1" indent="-285750">
              <a:buFont typeface="Arial" panose="020B0604020202020204" pitchFamily="34" charset="0"/>
              <a:buChar char="•"/>
            </a:pPr>
            <a:r>
              <a:rPr lang="da-DK" dirty="0"/>
              <a:t>En ikke-bagud-kompatibel ændring til et specifikt register kan dermed få konsekvenser for mange anvendere, da versionering ikke kan ske på register-niveau.</a:t>
            </a:r>
            <a:br>
              <a:rPr lang="da-DK" dirty="0"/>
            </a:br>
            <a:r>
              <a:rPr lang="da-DK" dirty="0"/>
              <a:t>F.eks. DAR laver en ændring til Husnummer-tabellen, og vi har en anvender som har en sammensat forespørgsel som joiner fra CPR -&gt; EJF -&gt; BBR -&gt; DAR</a:t>
            </a:r>
          </a:p>
          <a:p>
            <a:pPr marL="598487" lvl="1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Udgangspunkt i ‘DAF Grunddatamodel’ version.</a:t>
            </a:r>
          </a:p>
          <a:p>
            <a:pPr marL="598487" lvl="1" indent="-285750">
              <a:buFont typeface="Arial" panose="020B0604020202020204" pitchFamily="34" charset="0"/>
              <a:buChar char="•"/>
            </a:pPr>
            <a:r>
              <a:rPr lang="da-DK" dirty="0"/>
              <a:t>Første version af de Moderne Tjenester vil have ‘DAF Grunddatamodel’ versionsnummer 1.</a:t>
            </a:r>
          </a:p>
          <a:p>
            <a:pPr marL="598487" lvl="1" indent="-285750">
              <a:buFont typeface="Arial" panose="020B0604020202020204" pitchFamily="34" charset="0"/>
              <a:buChar char="•"/>
            </a:pPr>
            <a:r>
              <a:rPr lang="da-DK" dirty="0"/>
              <a:t>Hvis DAR har brug for at lave en ikke-bagud-kompatibel ændring skal Moderne Tjenester datamodellen opdateres, og får dermed versionsnummer 2.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da-DK" dirty="0"/>
              <a:t>Alle anvendere skal dermed opdatere det versionsnummer de gør brug af, også hvis de aldrig bruger DAR. Opdatering til denne nye version vil dog være triviel i deres situation.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843677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453BA-6CC7-9ED8-E57E-E7389A3B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Datamodel versionering – Nye felter/tabeller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6B7DC-98D2-C409-9AC7-4792DFEDA6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Tilføjelse af nye felter til snitfladen er en bagud kompatibel ændring, og kræver dermed ikke en ny version af den samlede datamodel.</a:t>
            </a:r>
          </a:p>
          <a:p>
            <a:pPr marL="598487" lvl="1" indent="-285750">
              <a:buFont typeface="Arial" panose="020B0604020202020204" pitchFamily="34" charset="0"/>
              <a:buChar char="•"/>
            </a:pPr>
            <a:r>
              <a:rPr lang="da-DK" dirty="0"/>
              <a:t>De Moderne Tjenesters skema-definition vil tillade dette.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Kan dermed udføres uden nævneværdige udfordringer.</a:t>
            </a:r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A37C152A-6CFC-CE6C-DA14-EC507997A3D2}"/>
              </a:ext>
            </a:extLst>
          </p:cNvPr>
          <p:cNvSpPr/>
          <p:nvPr/>
        </p:nvSpPr>
        <p:spPr>
          <a:xfrm>
            <a:off x="7136190" y="2836138"/>
            <a:ext cx="1398209" cy="1415306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05870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453BA-6CC7-9ED8-E57E-E7389A3B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Datamodel versionering – Felter/tabeller omdøbes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6B7DC-98D2-C409-9AC7-4792DFEDA6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Omdøbning af felter er ikke bagud kompatibelt. Der skal laves en ny datamodel version.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Anvendere som henter den nye datamodel version får de nye navne.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Anvendere som henter den gamle datamodel version får stadig de gamle navne.</a:t>
            </a:r>
          </a:p>
          <a:p>
            <a:pPr marL="598487" lvl="1" indent="-285750">
              <a:buFont typeface="Arial" panose="020B0604020202020204" pitchFamily="34" charset="0"/>
              <a:buChar char="•"/>
            </a:pPr>
            <a:r>
              <a:rPr lang="da-DK" dirty="0"/>
              <a:t>Registeret skal, i forbindelse med datamodelopdateringen, blot levere en </a:t>
            </a:r>
            <a:r>
              <a:rPr lang="da-DK" dirty="0" err="1"/>
              <a:t>mapningsmodel</a:t>
            </a:r>
            <a:r>
              <a:rPr lang="da-DK" dirty="0"/>
              <a:t> som beskriver hvordan disse skal mappes. </a:t>
            </a:r>
          </a:p>
          <a:p>
            <a:pPr marL="598487" lvl="1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92EEDF1-F2E4-D8FD-185E-7BEF794E7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963134"/>
              </p:ext>
            </p:extLst>
          </p:nvPr>
        </p:nvGraphicFramePr>
        <p:xfrm>
          <a:off x="539750" y="3388700"/>
          <a:ext cx="3568700" cy="1038225"/>
        </p:xfrm>
        <a:graphic>
          <a:graphicData uri="http://schemas.openxmlformats.org/drawingml/2006/table">
            <a:tbl>
              <a:tblPr/>
              <a:tblGrid>
                <a:gridCol w="751806">
                  <a:extLst>
                    <a:ext uri="{9D8B030D-6E8A-4147-A177-3AD203B41FA5}">
                      <a16:colId xmlns:a16="http://schemas.microsoft.com/office/drawing/2014/main" val="3788365043"/>
                    </a:ext>
                  </a:extLst>
                </a:gridCol>
                <a:gridCol w="2207836">
                  <a:extLst>
                    <a:ext uri="{9D8B030D-6E8A-4147-A177-3AD203B41FA5}">
                      <a16:colId xmlns:a16="http://schemas.microsoft.com/office/drawing/2014/main" val="1115289529"/>
                    </a:ext>
                  </a:extLst>
                </a:gridCol>
                <a:gridCol w="609058">
                  <a:extLst>
                    <a:ext uri="{9D8B030D-6E8A-4147-A177-3AD203B41FA5}">
                      <a16:colId xmlns:a16="http://schemas.microsoft.com/office/drawing/2014/main" val="2740217561"/>
                    </a:ext>
                  </a:extLst>
                </a:gridCol>
              </a:tblGrid>
              <a:tr h="2667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a-DK" sz="1400" dirty="0"/>
                        <a:t>Husnummer v1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5527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id_lokalId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adgangsadressebetegnelse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4817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1ad8csd-…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Strandgade 3, 1401 København 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1115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54635c-…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Grønningen 17, 1270 København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0419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9832bd-…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Rentemestervej 8, 2400 København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51409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E42A8DA-A70F-8FF1-E280-5E34CB717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699191"/>
              </p:ext>
            </p:extLst>
          </p:nvPr>
        </p:nvGraphicFramePr>
        <p:xfrm>
          <a:off x="4984750" y="3388699"/>
          <a:ext cx="3911600" cy="1038225"/>
        </p:xfrm>
        <a:graphic>
          <a:graphicData uri="http://schemas.openxmlformats.org/drawingml/2006/table">
            <a:tbl>
              <a:tblPr/>
              <a:tblGrid>
                <a:gridCol w="761382">
                  <a:extLst>
                    <a:ext uri="{9D8B030D-6E8A-4147-A177-3AD203B41FA5}">
                      <a16:colId xmlns:a16="http://schemas.microsoft.com/office/drawing/2014/main" val="4255467429"/>
                    </a:ext>
                  </a:extLst>
                </a:gridCol>
                <a:gridCol w="2208008">
                  <a:extLst>
                    <a:ext uri="{9D8B030D-6E8A-4147-A177-3AD203B41FA5}">
                      <a16:colId xmlns:a16="http://schemas.microsoft.com/office/drawing/2014/main" val="1789517197"/>
                    </a:ext>
                  </a:extLst>
                </a:gridCol>
                <a:gridCol w="942210">
                  <a:extLst>
                    <a:ext uri="{9D8B030D-6E8A-4147-A177-3AD203B41FA5}">
                      <a16:colId xmlns:a16="http://schemas.microsoft.com/office/drawing/2014/main" val="1072821563"/>
                    </a:ext>
                  </a:extLst>
                </a:gridCol>
              </a:tblGrid>
              <a:tr h="2667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Husnummer v2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4816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id_lokalId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husnummerbetegnelse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931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1ad8csd-…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Strandgade 3, 1401 København 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3348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54635c-…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Grønningen 17, 1270 København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7719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9832bd-…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Rentemestervej 8, 2400 København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779255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ED5773E6-EC87-834E-406C-CFC5B28E5DEF}"/>
              </a:ext>
            </a:extLst>
          </p:cNvPr>
          <p:cNvSpPr/>
          <p:nvPr/>
        </p:nvSpPr>
        <p:spPr>
          <a:xfrm>
            <a:off x="4252686" y="3851122"/>
            <a:ext cx="590247" cy="23222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45353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5D03-72F5-A2CA-75A5-52D46CCA2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49" y="514274"/>
            <a:ext cx="8070601" cy="295200"/>
          </a:xfrm>
        </p:spPr>
        <p:txBody>
          <a:bodyPr/>
          <a:lstStyle/>
          <a:p>
            <a:r>
              <a:rPr lang="da-DK" dirty="0"/>
              <a:t>Datamodel versionering – Felter/tabeller fjernes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19D68-1E5F-2A7D-BAE2-A68FF54FAF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750" y="1043050"/>
            <a:ext cx="8064500" cy="357649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Fjernelse af felter er ikke bagud kompatibelt.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Hvis registeret fjerner gamle felter i en datamodelændring skal den leverede </a:t>
            </a:r>
            <a:r>
              <a:rPr lang="da-DK" dirty="0" err="1"/>
              <a:t>mapningsmodel</a:t>
            </a:r>
            <a:r>
              <a:rPr lang="da-DK" dirty="0"/>
              <a:t> specificere hvordan felterne udfyldes i udstillingen af tilbagekonverteret data.</a:t>
            </a:r>
          </a:p>
          <a:p>
            <a:pPr marL="598487" lvl="1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A3540-98D1-FD52-EA09-62981E3F17FA}"/>
              </a:ext>
            </a:extLst>
          </p:cNvPr>
          <p:cNvSpPr txBox="1"/>
          <p:nvPr/>
        </p:nvSpPr>
        <p:spPr>
          <a:xfrm>
            <a:off x="1329551" y="2649383"/>
            <a:ext cx="3713870" cy="6977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200" dirty="0"/>
              <a:t>Anvender vil hente Husnummer v1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AEAB69B-3819-150E-C210-FEFF3CFC1E72}"/>
              </a:ext>
            </a:extLst>
          </p:cNvPr>
          <p:cNvSpPr/>
          <p:nvPr/>
        </p:nvSpPr>
        <p:spPr>
          <a:xfrm>
            <a:off x="2112723" y="2867952"/>
            <a:ext cx="246742" cy="52973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A5F97E-407B-B150-C32E-08A5FD6F26B0}"/>
              </a:ext>
            </a:extLst>
          </p:cNvPr>
          <p:cNvSpPr txBox="1"/>
          <p:nvPr/>
        </p:nvSpPr>
        <p:spPr>
          <a:xfrm>
            <a:off x="3817255" y="3660885"/>
            <a:ext cx="1577071" cy="1548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900" dirty="0"/>
              <a:t>Omdøbt. Hentes fra nyt felt-navn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36B636E-4107-911E-8241-236461274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200349"/>
              </p:ext>
            </p:extLst>
          </p:nvPr>
        </p:nvGraphicFramePr>
        <p:xfrm>
          <a:off x="6033710" y="3391540"/>
          <a:ext cx="1498600" cy="809625"/>
        </p:xfrm>
        <a:graphic>
          <a:graphicData uri="http://schemas.openxmlformats.org/drawingml/2006/table">
            <a:tbl>
              <a:tblPr/>
              <a:tblGrid>
                <a:gridCol w="1498600">
                  <a:extLst>
                    <a:ext uri="{9D8B030D-6E8A-4147-A177-3AD203B41FA5}">
                      <a16:colId xmlns:a16="http://schemas.microsoft.com/office/drawing/2014/main" val="1270823093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Husnummer v2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65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husnummerbetegnelse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3779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1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slettet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9868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81835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C02C5AA-A140-D6D0-A3E7-FB42523C3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514"/>
              </p:ext>
            </p:extLst>
          </p:nvPr>
        </p:nvGraphicFramePr>
        <p:xfrm>
          <a:off x="1378706" y="3410892"/>
          <a:ext cx="1714500" cy="809625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2401251358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Husnummer v1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4667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adgangsadressebetegnelse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9787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vejmidte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9196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87373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6F181AB-2C77-D530-B3F1-7905BE4E3CBB}"/>
              </a:ext>
            </a:extLst>
          </p:cNvPr>
          <p:cNvSpPr txBox="1"/>
          <p:nvPr/>
        </p:nvSpPr>
        <p:spPr>
          <a:xfrm>
            <a:off x="3817253" y="3832636"/>
            <a:ext cx="1577073" cy="1706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900" dirty="0"/>
              <a:t>Udfyldes med konstant værdi (f.eks. ‘</a:t>
            </a:r>
            <a:r>
              <a:rPr lang="da-DK" sz="900" i="1" dirty="0"/>
              <a:t>Ukendt’</a:t>
            </a:r>
            <a:r>
              <a:rPr lang="da-DK" sz="900" dirty="0"/>
              <a:t>, tallet </a:t>
            </a:r>
            <a:r>
              <a:rPr lang="da-DK" sz="900" i="1" dirty="0"/>
              <a:t>5</a:t>
            </a:r>
            <a:r>
              <a:rPr lang="da-DK" sz="900" dirty="0"/>
              <a:t>, eller </a:t>
            </a:r>
            <a:r>
              <a:rPr lang="da-DK" sz="900" i="1" dirty="0" err="1"/>
              <a:t>null</a:t>
            </a:r>
            <a:r>
              <a:rPr lang="da-DK" sz="900" dirty="0"/>
              <a:t>)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A3A392C-D640-8E60-9966-9A2B7420EF95}"/>
              </a:ext>
            </a:extLst>
          </p:cNvPr>
          <p:cNvSpPr/>
          <p:nvPr/>
        </p:nvSpPr>
        <p:spPr>
          <a:xfrm rot="10800000">
            <a:off x="3186487" y="3704424"/>
            <a:ext cx="566057" cy="967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6FDA527-4FCE-66D9-EDA4-EE13ADECDD16}"/>
              </a:ext>
            </a:extLst>
          </p:cNvPr>
          <p:cNvSpPr/>
          <p:nvPr/>
        </p:nvSpPr>
        <p:spPr>
          <a:xfrm rot="10800000">
            <a:off x="3186487" y="3856824"/>
            <a:ext cx="566057" cy="967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EB59D80-7E81-0FF5-C134-0D462A54401C}"/>
              </a:ext>
            </a:extLst>
          </p:cNvPr>
          <p:cNvSpPr/>
          <p:nvPr/>
        </p:nvSpPr>
        <p:spPr>
          <a:xfrm rot="10800000">
            <a:off x="5394325" y="3689911"/>
            <a:ext cx="545187" cy="9676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960ECDF5-E595-D478-CACA-27DD46DD6F40}"/>
              </a:ext>
            </a:extLst>
          </p:cNvPr>
          <p:cNvSpPr/>
          <p:nvPr/>
        </p:nvSpPr>
        <p:spPr>
          <a:xfrm>
            <a:off x="5394176" y="3875111"/>
            <a:ext cx="188686" cy="18761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4DCE30-6C91-EB59-2840-8045369177F1}"/>
              </a:ext>
            </a:extLst>
          </p:cNvPr>
          <p:cNvSpPr txBox="1"/>
          <p:nvPr/>
        </p:nvSpPr>
        <p:spPr>
          <a:xfrm>
            <a:off x="3825114" y="3443664"/>
            <a:ext cx="1148448" cy="2002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200" b="1" dirty="0" err="1"/>
              <a:t>Mapningsmodel</a:t>
            </a:r>
            <a:endParaRPr lang="da-DK" sz="1050" b="1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543EA26-9054-D103-AB7C-EFB347395020}"/>
              </a:ext>
            </a:extLst>
          </p:cNvPr>
          <p:cNvSpPr/>
          <p:nvPr/>
        </p:nvSpPr>
        <p:spPr>
          <a:xfrm rot="10800000">
            <a:off x="4973561" y="3477713"/>
            <a:ext cx="965951" cy="967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294064B-6D99-0283-88CE-00D29D6A265F}"/>
              </a:ext>
            </a:extLst>
          </p:cNvPr>
          <p:cNvSpPr/>
          <p:nvPr/>
        </p:nvSpPr>
        <p:spPr>
          <a:xfrm rot="10800000">
            <a:off x="3186487" y="3495425"/>
            <a:ext cx="566057" cy="967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58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45E7-B1C6-AE71-5EA0-B1A4C23C6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Datamodel versionering – Felter/tabeller ændres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E9E38-CE72-F3D2-5836-B69CB6D747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750" y="1942648"/>
            <a:ext cx="8064500" cy="26817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Det er simpel </a:t>
            </a:r>
            <a:r>
              <a:rPr lang="da-DK" dirty="0" err="1"/>
              <a:t>mapning</a:t>
            </a:r>
            <a:r>
              <a:rPr lang="da-DK" dirty="0"/>
              <a:t> som vil være understøttet i tilbagekonverteret datamodeller.</a:t>
            </a:r>
          </a:p>
          <a:p>
            <a:pPr marL="598487" lvl="1" indent="-285750">
              <a:buFont typeface="Arial" panose="020B0604020202020204" pitchFamily="34" charset="0"/>
              <a:buChar char="•"/>
            </a:pPr>
            <a:r>
              <a:rPr lang="da-DK" dirty="0"/>
              <a:t>Tunge beregninger som f.eks. indeholder </a:t>
            </a:r>
            <a:r>
              <a:rPr lang="da-DK" dirty="0" err="1"/>
              <a:t>joins</a:t>
            </a:r>
            <a:r>
              <a:rPr lang="da-DK" dirty="0"/>
              <a:t> vil ikke være tilladt.</a:t>
            </a:r>
          </a:p>
          <a:p>
            <a:pPr marL="598487" lvl="1" indent="-285750">
              <a:buFont typeface="Arial" panose="020B0604020202020204" pitchFamily="34" charset="0"/>
              <a:buChar char="•"/>
            </a:pPr>
            <a:r>
              <a:rPr lang="da-DK" dirty="0"/>
              <a:t>Det vil ikke være muligt for anvendere at lave filtrering på beregnede felter, da dette ikke kan indekseres i databasen.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Hvis registeret har brug for mere komplekse beregninger kan en </a:t>
            </a:r>
            <a:r>
              <a:rPr lang="da-DK" dirty="0" err="1"/>
              <a:t>mapningsmodel</a:t>
            </a:r>
            <a:r>
              <a:rPr lang="da-DK" dirty="0"/>
              <a:t> ikke understøtte dette, og en anden løsning skal bruges hvis bagud-kompatibilitet skal sikres.</a:t>
            </a:r>
          </a:p>
          <a:p>
            <a:pPr marL="598487" lvl="1" indent="-285750">
              <a:buFont typeface="Arial" panose="020B0604020202020204" pitchFamily="34" charset="0"/>
              <a:buChar char="•"/>
            </a:pPr>
            <a:r>
              <a:rPr lang="da-DK" dirty="0"/>
              <a:t>En ny </a:t>
            </a:r>
            <a:r>
              <a:rPr lang="da-DK" dirty="0" err="1"/>
              <a:t>replikeringskanal</a:t>
            </a:r>
            <a:r>
              <a:rPr lang="da-DK" dirty="0"/>
              <a:t> kan etableres, ligesom sker i dag for store datamodel ændringer</a:t>
            </a:r>
          </a:p>
          <a:p>
            <a:pPr marL="598487" lvl="1" indent="-285750">
              <a:buFont typeface="Arial" panose="020B0604020202020204" pitchFamily="34" charset="0"/>
              <a:buChar char="•"/>
            </a:pPr>
            <a:r>
              <a:rPr lang="da-DK" dirty="0"/>
              <a:t>Registeret </a:t>
            </a:r>
            <a:r>
              <a:rPr lang="da-DK" i="1" dirty="0"/>
              <a:t>skal</a:t>
            </a:r>
            <a:r>
              <a:rPr lang="da-DK" dirty="0"/>
              <a:t> sende data i begge versioner under parallel-driften.</a:t>
            </a:r>
          </a:p>
          <a:p>
            <a:pPr marL="598487" lvl="1" indent="-285750">
              <a:buFont typeface="Arial" panose="020B0604020202020204" pitchFamily="34" charset="0"/>
              <a:buChar char="•"/>
            </a:pPr>
            <a:r>
              <a:rPr lang="da-DK" dirty="0"/>
              <a:t>Hvis ændringerne er begrænset til en enkel tabel, kan registeret fremsende samme tabel 2 gange, i det gamle og nye format.</a:t>
            </a:r>
          </a:p>
          <a:p>
            <a:pPr marL="598487" lvl="1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098FA0-735E-5F48-707B-5FA303EEB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119310"/>
              </p:ext>
            </p:extLst>
          </p:nvPr>
        </p:nvGraphicFramePr>
        <p:xfrm>
          <a:off x="2479313" y="959506"/>
          <a:ext cx="2171700" cy="794385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>
                      <a16:colId xmlns:a16="http://schemas.microsoft.com/office/drawing/2014/main" val="119397395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dirty="0" err="1"/>
                        <a:t>TekniskAnlæg</a:t>
                      </a:r>
                      <a:r>
                        <a:rPr lang="da-DK" sz="1400" dirty="0"/>
                        <a:t> V1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5609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878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tek038Højde (heltal angivet i </a:t>
                      </a:r>
                      <a:r>
                        <a:rPr lang="da-DK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meter</a:t>
                      </a:r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8084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86193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0FE7AC1-6A34-61B2-905B-AE2B2C50F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344318"/>
              </p:ext>
            </p:extLst>
          </p:nvPr>
        </p:nvGraphicFramePr>
        <p:xfrm>
          <a:off x="6706276" y="957257"/>
          <a:ext cx="2393013" cy="794385"/>
        </p:xfrm>
        <a:graphic>
          <a:graphicData uri="http://schemas.openxmlformats.org/drawingml/2006/table">
            <a:tbl>
              <a:tblPr/>
              <a:tblGrid>
                <a:gridCol w="2393013">
                  <a:extLst>
                    <a:ext uri="{9D8B030D-6E8A-4147-A177-3AD203B41FA5}">
                      <a16:colId xmlns:a16="http://schemas.microsoft.com/office/drawing/2014/main" val="341009829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TekniskAnlæg</a:t>
                      </a:r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5419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9238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tek038Højde (heltal angivet i </a:t>
                      </a:r>
                      <a:r>
                        <a:rPr lang="da-DK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centimeter</a:t>
                      </a:r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0692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78985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D5C154D-3D6B-DFDE-E385-FCD1DB902003}"/>
              </a:ext>
            </a:extLst>
          </p:cNvPr>
          <p:cNvSpPr txBox="1"/>
          <p:nvPr/>
        </p:nvSpPr>
        <p:spPr>
          <a:xfrm>
            <a:off x="339112" y="1244931"/>
            <a:ext cx="1238378" cy="6977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200" dirty="0"/>
              <a:t>Anvender vil hente </a:t>
            </a:r>
            <a:br>
              <a:rPr lang="da-DK" sz="1200" dirty="0"/>
            </a:br>
            <a:r>
              <a:rPr lang="da-DK" sz="1200" dirty="0" err="1"/>
              <a:t>TekniskAnlæg</a:t>
            </a:r>
            <a:r>
              <a:rPr lang="da-DK" sz="1200" dirty="0"/>
              <a:t> v1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ECC3162-C144-0CC3-A4F7-B4AC994FD1B1}"/>
              </a:ext>
            </a:extLst>
          </p:cNvPr>
          <p:cNvSpPr/>
          <p:nvPr/>
        </p:nvSpPr>
        <p:spPr>
          <a:xfrm rot="16200000">
            <a:off x="1769547" y="1157723"/>
            <a:ext cx="246742" cy="52973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24C205-823D-9930-4069-24D850A48225}"/>
              </a:ext>
            </a:extLst>
          </p:cNvPr>
          <p:cNvSpPr txBox="1"/>
          <p:nvPr/>
        </p:nvSpPr>
        <p:spPr>
          <a:xfrm>
            <a:off x="5034086" y="949197"/>
            <a:ext cx="1148448" cy="2002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200" b="1" dirty="0" err="1"/>
              <a:t>Mapningsmodel</a:t>
            </a:r>
            <a:endParaRPr lang="da-DK" sz="1050" b="1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8A61460-790A-5B0D-E467-6E73FAA7A89F}"/>
              </a:ext>
            </a:extLst>
          </p:cNvPr>
          <p:cNvSpPr/>
          <p:nvPr/>
        </p:nvSpPr>
        <p:spPr>
          <a:xfrm rot="10800000">
            <a:off x="6182533" y="983245"/>
            <a:ext cx="451470" cy="9676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AE99D74-F20F-8FF3-6473-6F167CE404A7}"/>
              </a:ext>
            </a:extLst>
          </p:cNvPr>
          <p:cNvSpPr/>
          <p:nvPr/>
        </p:nvSpPr>
        <p:spPr>
          <a:xfrm rot="10800000">
            <a:off x="4723285" y="999505"/>
            <a:ext cx="249257" cy="9676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1148B95-6F46-6DBF-9DED-9D28E1D2CA9C}"/>
              </a:ext>
            </a:extLst>
          </p:cNvPr>
          <p:cNvSpPr/>
          <p:nvPr/>
        </p:nvSpPr>
        <p:spPr>
          <a:xfrm rot="10800000">
            <a:off x="4716984" y="1422772"/>
            <a:ext cx="249257" cy="9676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DEE980-2142-24AF-82BC-745B8DEDE7ED}"/>
              </a:ext>
            </a:extLst>
          </p:cNvPr>
          <p:cNvSpPr txBox="1"/>
          <p:nvPr/>
        </p:nvSpPr>
        <p:spPr>
          <a:xfrm>
            <a:off x="4997100" y="1399289"/>
            <a:ext cx="1299372" cy="1548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900" dirty="0"/>
              <a:t>Divider med 100 og afrund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3FF1641-BC18-6E12-00F3-3A6A11DEF566}"/>
              </a:ext>
            </a:extLst>
          </p:cNvPr>
          <p:cNvSpPr/>
          <p:nvPr/>
        </p:nvSpPr>
        <p:spPr>
          <a:xfrm rot="10800000">
            <a:off x="6247377" y="1422771"/>
            <a:ext cx="386626" cy="11427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20243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A08A33-6BBF-4858-A5D9-ED45FB869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94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D6AAB-8EEE-E9CF-CBF5-8081B0DCA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Formål med dagens workshops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E21D8-2F67-3888-7761-63017E9A00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Formålet i dag er at</a:t>
            </a:r>
          </a:p>
          <a:p>
            <a:pPr lvl="1"/>
            <a:r>
              <a:rPr lang="da-DK" dirty="0"/>
              <a:t>Indsamle behov og ønsker til Datafordelerens fremtidige funktionalitet med afsæt i produktvisionen</a:t>
            </a:r>
          </a:p>
          <a:p>
            <a:pPr lvl="1"/>
            <a:r>
              <a:rPr lang="da-DK" dirty="0"/>
              <a:t>Informere om </a:t>
            </a:r>
            <a:r>
              <a:rPr lang="da-DK" dirty="0" err="1"/>
              <a:t>NCs</a:t>
            </a:r>
            <a:r>
              <a:rPr lang="da-DK" dirty="0"/>
              <a:t> vision omkring de berørte emner.</a:t>
            </a:r>
          </a:p>
          <a:p>
            <a:pPr marL="312737" lvl="1" indent="0">
              <a:buNone/>
            </a:pPr>
            <a:endParaRPr lang="da-DK" dirty="0"/>
          </a:p>
          <a:p>
            <a:r>
              <a:rPr lang="da-DK" dirty="0"/>
              <a:t>Formålet i dag er </a:t>
            </a:r>
            <a:r>
              <a:rPr lang="da-DK" b="1" dirty="0"/>
              <a:t>ikke</a:t>
            </a:r>
            <a:r>
              <a:rPr lang="da-DK" dirty="0"/>
              <a:t> at</a:t>
            </a:r>
          </a:p>
          <a:p>
            <a:pPr lvl="1"/>
            <a:r>
              <a:rPr lang="da-DK" dirty="0"/>
              <a:t>Have et endeligt design</a:t>
            </a:r>
          </a:p>
          <a:p>
            <a:pPr lvl="1"/>
            <a:r>
              <a:rPr lang="da-DK" dirty="0"/>
              <a:t>Træffe endelige beslutninger om en konkret løsning</a:t>
            </a:r>
          </a:p>
          <a:p>
            <a:pPr lvl="1"/>
            <a:r>
              <a:rPr lang="da-DK" dirty="0"/>
              <a:t>Gå i tekniske detaljer omkring </a:t>
            </a:r>
            <a:r>
              <a:rPr lang="da-DK" dirty="0" err="1"/>
              <a:t>implementation</a:t>
            </a:r>
            <a:r>
              <a:rPr lang="da-DK" dirty="0"/>
              <a:t> af en konkret løsning</a:t>
            </a:r>
          </a:p>
        </p:txBody>
      </p:sp>
    </p:spTree>
    <p:extLst>
      <p:ext uri="{BB962C8B-B14F-4D97-AF65-F5344CB8AC3E}">
        <p14:creationId xmlns:p14="http://schemas.microsoft.com/office/powerpoint/2010/main" val="368578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AABAA-8B73-4D8E-9450-7DCA13446A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Tid i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E9825-5091-4274-AF0C-C1ACA1B076A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668588"/>
            <a:ext cx="3421063" cy="227012"/>
          </a:xfrm>
        </p:spPr>
        <p:txBody>
          <a:bodyPr>
            <a:normAutofit lnSpcReduction="10000"/>
          </a:bodyPr>
          <a:lstStyle/>
          <a:p>
            <a:r>
              <a:rPr lang="da-DK" dirty="0"/>
              <a:t>Modernisere Datafordeler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A8E3D2-E723-4DD7-AA11-038D59CB085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871788"/>
            <a:ext cx="2935288" cy="136525"/>
          </a:xfrm>
        </p:spPr>
        <p:txBody>
          <a:bodyPr>
            <a:normAutofit fontScale="62500" lnSpcReduction="20000"/>
          </a:bodyPr>
          <a:lstStyle/>
          <a:p>
            <a:r>
              <a:rPr lang="da-DK" dirty="0"/>
              <a:t>6. Oktober 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4414F3-EEFB-46F3-B571-87E3E632F0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992438"/>
            <a:ext cx="2935288" cy="134937"/>
          </a:xfrm>
        </p:spPr>
        <p:txBody>
          <a:bodyPr>
            <a:normAutofit fontScale="62500" lnSpcReduction="20000"/>
          </a:bodyPr>
          <a:lstStyle/>
          <a:p>
            <a:r>
              <a:rPr lang="da-DK" dirty="0"/>
              <a:t>1.0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09CECB-D383-42DC-B946-7565F4E98C0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113088"/>
            <a:ext cx="2935288" cy="134937"/>
          </a:xfrm>
        </p:spPr>
        <p:txBody>
          <a:bodyPr>
            <a:normAutofit fontScale="62500" lnSpcReduction="20000"/>
          </a:bodyPr>
          <a:lstStyle/>
          <a:p>
            <a:r>
              <a:rPr lang="da-DK" dirty="0"/>
              <a:t>Marcus Quistgaard og René Ravn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9BEE0064-732A-81B7-BE43-02D9FF36A0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950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44CCA-CC7C-0D5F-0551-922CE14EC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Bitemporalitet</a:t>
            </a:r>
            <a:r>
              <a:rPr lang="da-DK" dirty="0"/>
              <a:t> i dag – Gruppe dialog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93209-B0ED-40BF-D76E-5437BCBE53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a-DK" dirty="0"/>
              <a:t>Gå sammen i grupper af 3-4 personer</a:t>
            </a:r>
          </a:p>
          <a:p>
            <a:r>
              <a:rPr lang="da-DK" dirty="0"/>
              <a:t>Tal sammen om følgende punkter i 10-15 minutter (punkterne er på næste slide)</a:t>
            </a:r>
          </a:p>
          <a:p>
            <a:r>
              <a:rPr lang="da-DK" dirty="0"/>
              <a:t>Hver gruppe præsenterer hovedemner fra deres dialog i plenum</a:t>
            </a:r>
          </a:p>
          <a:p>
            <a:r>
              <a:rPr lang="da-DK" dirty="0"/>
              <a:t>Fælles dialog</a:t>
            </a:r>
          </a:p>
        </p:txBody>
      </p:sp>
    </p:spTree>
    <p:extLst>
      <p:ext uri="{BB962C8B-B14F-4D97-AF65-F5344CB8AC3E}">
        <p14:creationId xmlns:p14="http://schemas.microsoft.com/office/powerpoint/2010/main" val="228606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44CCA-CC7C-0D5F-0551-922CE14EC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Bitemporalitet</a:t>
            </a:r>
            <a:r>
              <a:rPr lang="da-DK" dirty="0"/>
              <a:t> i dag – Snak sammen i grupper (10-15 minutter)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93209-B0ED-40BF-D76E-5437BCBE53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da-DK" dirty="0">
                <a:sym typeface="Wingdings" panose="05000000000000000000" pitchFamily="2" charset="2"/>
              </a:rPr>
              <a:t>Hvordan arbejder I med (bi)temporal data i jeres system?</a:t>
            </a:r>
          </a:p>
          <a:p>
            <a:pPr lvl="1"/>
            <a:r>
              <a:rPr lang="da-DK" i="1" dirty="0">
                <a:sym typeface="Wingdings" panose="05000000000000000000" pitchFamily="2" charset="2"/>
              </a:rPr>
              <a:t>Eller sagt på en anden måde: </a:t>
            </a:r>
            <a:br>
              <a:rPr lang="da-DK" i="1" dirty="0">
                <a:sym typeface="Wingdings" panose="05000000000000000000" pitchFamily="2" charset="2"/>
              </a:rPr>
            </a:br>
            <a:r>
              <a:rPr lang="da-DK" i="1" dirty="0">
                <a:sym typeface="Wingdings" panose="05000000000000000000" pitchFamily="2" charset="2"/>
              </a:rPr>
              <a:t>Gør I brug af både registreringstid-dimensionen og virkningstid-dimensionen?</a:t>
            </a:r>
            <a:br>
              <a:rPr lang="da-DK" i="1" dirty="0">
                <a:sym typeface="Wingdings" panose="05000000000000000000" pitchFamily="2" charset="2"/>
              </a:rPr>
            </a:br>
            <a:r>
              <a:rPr lang="da-DK" i="1" dirty="0">
                <a:sym typeface="Wingdings" panose="05000000000000000000" pitchFamily="2" charset="2"/>
              </a:rPr>
              <a:t>Og sætter I altid disse dimensioner til samme point-in-time, eller sætter I dem til forskellige tidspunkter?</a:t>
            </a:r>
          </a:p>
          <a:p>
            <a:pPr lvl="1"/>
            <a:endParaRPr lang="da-DK" dirty="0"/>
          </a:p>
          <a:p>
            <a:r>
              <a:rPr lang="da-DK" dirty="0"/>
              <a:t>Hvilke tidsperioder gør </a:t>
            </a:r>
            <a:r>
              <a:rPr lang="da-DK"/>
              <a:t>I </a:t>
            </a:r>
            <a:r>
              <a:rPr lang="da-DK" dirty="0"/>
              <a:t>brug af på andre registre på DAF?</a:t>
            </a:r>
          </a:p>
          <a:p>
            <a:pPr lvl="1"/>
            <a:r>
              <a:rPr lang="da-DK" dirty="0"/>
              <a:t>Nutid?</a:t>
            </a:r>
          </a:p>
          <a:p>
            <a:pPr lvl="1"/>
            <a:r>
              <a:rPr lang="da-DK" dirty="0"/>
              <a:t>Point-in-time fremad/bagud eller periode-opslag?</a:t>
            </a:r>
          </a:p>
          <a:p>
            <a:endParaRPr lang="da-DK" dirty="0"/>
          </a:p>
          <a:p>
            <a:r>
              <a:rPr lang="da-DK" dirty="0"/>
              <a:t>Hvordan modtager I de bitemporale data fra DAF, Filudtræk eller tjenester?</a:t>
            </a:r>
          </a:p>
          <a:p>
            <a:endParaRPr lang="da-DK" dirty="0"/>
          </a:p>
          <a:p>
            <a:r>
              <a:rPr lang="da-DK" dirty="0"/>
              <a:t>Hvilke problemer har I med </a:t>
            </a:r>
            <a:r>
              <a:rPr lang="da-DK" dirty="0" err="1"/>
              <a:t>DAFs</a:t>
            </a:r>
            <a:r>
              <a:rPr lang="da-DK" dirty="0"/>
              <a:t> nuværende tjenester/Filudtræk, set fra et </a:t>
            </a:r>
            <a:r>
              <a:rPr lang="da-DK" dirty="0" err="1"/>
              <a:t>bitemporalitets</a:t>
            </a:r>
            <a:r>
              <a:rPr lang="da-DK" dirty="0"/>
              <a:t> perspektiv?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352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5D7EF-2B08-3A84-B175-7A9964E0E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Bitemporale opslag i Datafordeleren i dag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55CEF-0132-647C-3DF6-2508F97EC8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Muligheden for bitemporale opslag er begrænset af hvad registrene specificerer i deres </a:t>
            </a:r>
            <a:r>
              <a:rPr lang="da-DK" dirty="0" err="1"/>
              <a:t>DLS’er</a:t>
            </a:r>
            <a:r>
              <a:rPr lang="da-DK" dirty="0"/>
              <a:t>.</a:t>
            </a:r>
          </a:p>
          <a:p>
            <a:pPr lvl="1"/>
            <a:r>
              <a:rPr lang="da-DK" dirty="0"/>
              <a:t>Opslag efter nutidsdata er generelt godt understøttet.</a:t>
            </a:r>
          </a:p>
          <a:p>
            <a:pPr lvl="1"/>
            <a:r>
              <a:rPr lang="da-DK" dirty="0"/>
              <a:t>Opslag fremad og tilbage i tid er understøttet i nogle tjenester.</a:t>
            </a:r>
          </a:p>
          <a:p>
            <a:pPr lvl="1"/>
            <a:r>
              <a:rPr lang="da-DK" dirty="0"/>
              <a:t>Opslag på tidsperioder (range-</a:t>
            </a:r>
            <a:r>
              <a:rPr lang="da-DK" dirty="0" err="1"/>
              <a:t>queries</a:t>
            </a:r>
            <a:r>
              <a:rPr lang="da-DK" dirty="0"/>
              <a:t>) er understøttet i nogle tjenester.</a:t>
            </a:r>
          </a:p>
          <a:p>
            <a:pPr lvl="1"/>
            <a:r>
              <a:rPr lang="da-DK" dirty="0"/>
              <a:t>Bitemporale filtrering er ikke konsekvent på tværs af tjenester.</a:t>
            </a:r>
          </a:p>
          <a:p>
            <a:pPr lvl="2"/>
            <a:r>
              <a:rPr lang="da-DK" dirty="0"/>
              <a:t>F.eks. laver tjenesten </a:t>
            </a:r>
            <a:r>
              <a:rPr lang="da-DK" dirty="0" err="1"/>
              <a:t>bitemporal</a:t>
            </a:r>
            <a:r>
              <a:rPr lang="da-DK" dirty="0"/>
              <a:t> filtrering på joinede tabeller?</a:t>
            </a:r>
          </a:p>
          <a:p>
            <a:pPr lvl="1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1262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tcompany">
      <a:dk1>
        <a:srgbClr val="0F2047"/>
      </a:dk1>
      <a:lt1>
        <a:srgbClr val="FFFFFF"/>
      </a:lt1>
      <a:dk2>
        <a:srgbClr val="0E2046"/>
      </a:dk2>
      <a:lt2>
        <a:srgbClr val="FFFFFF"/>
      </a:lt2>
      <a:accent1>
        <a:srgbClr val="0E2046"/>
      </a:accent1>
      <a:accent2>
        <a:srgbClr val="50B8C1"/>
      </a:accent2>
      <a:accent3>
        <a:srgbClr val="5CBDAA"/>
      </a:accent3>
      <a:accent4>
        <a:srgbClr val="E36053"/>
      </a:accent4>
      <a:accent5>
        <a:srgbClr val="DE9C2B"/>
      </a:accent5>
      <a:accent6>
        <a:srgbClr val="385B73"/>
      </a:accent6>
      <a:hlink>
        <a:srgbClr val="E25F53"/>
      </a:hlink>
      <a:folHlink>
        <a:srgbClr val="EC938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tcompany Powerpoint Skabelon - ny  -  Read-Only" id="{B9ACE09A-4064-47CB-99B9-88E815BCDB96}" vid="{FB7556D8-5CE0-4A35-BB94-1B6883A709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tOrganized Document Library Content Type" ma:contentTypeID="0x010100AC085CFC53BC46CEA2EADE194AD9D482008768C306D9A65E4B8497B225D8629DA7" ma:contentTypeVersion="2" ma:contentTypeDescription="GetOrganized Document Library Content Type Description" ma:contentTypeScope="" ma:versionID="82ffe9a8ee0f35c67361cd9343705c3f">
  <xsd:schema xmlns:xsd="http://www.w3.org/2001/XMLSchema" xmlns:xs="http://www.w3.org/2001/XMLSchema" xmlns:p="http://schemas.microsoft.com/office/2006/metadata/properties" xmlns:ns1="http://schemas.microsoft.com/sharepoint/v3" xmlns:ns2="3CE234CF-FC59-4D6F-8035-467961803C79" xmlns:ns3="bf37f16c-366f-4528-851a-347c51cacf4a" targetNamespace="http://schemas.microsoft.com/office/2006/metadata/properties" ma:root="true" ma:fieldsID="c294cd311ebb02e82428e49fbfeb2811" ns1:_="" ns2:_="" ns3:_="">
    <xsd:import namespace="http://schemas.microsoft.com/sharepoint/v3"/>
    <xsd:import namespace="3CE234CF-FC59-4D6F-8035-467961803C79"/>
    <xsd:import namespace="bf37f16c-366f-4528-851a-347c51cacf4a"/>
    <xsd:element name="properties">
      <xsd:complexType>
        <xsd:sequence>
          <xsd:element name="documentManagement">
            <xsd:complexType>
              <xsd:all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LocalAttachment" minOccurs="0"/>
                <xsd:element ref="ns1:RegistrationDate" minOccurs="0"/>
                <xsd:element ref="ns1:CaseRecordNumber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1:CCMVisualId" minOccurs="0"/>
                <xsd:element ref="ns1:CCMOriginalDocID" minOccurs="0"/>
                <xsd:element ref="ns1:CCMMetadataExtractionStatus" minOccurs="0"/>
                <xsd:element ref="ns1:CCMCommentCount" minOccurs="0"/>
                <xsd:element ref="ns1:CCMPageCount" minOccurs="0"/>
                <xsd:element ref="ns1:CCMPreviewAnnotationsTasks" minOccurs="0"/>
                <xsd:element ref="ns1:CCMCognitiveType" minOccurs="0"/>
                <xsd:element ref="ns2:CustomerName" minOccurs="0"/>
                <xsd:element ref="ns2:ProjectName" minOccurs="0"/>
                <xsd:element ref="ns1:DocumentVersion" minOccurs="0"/>
                <xsd:element ref="ns1:DocumentStatu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seID" ma:index="8" nillable="true" ma:displayName="Case ID" ma:default="Assigning" ma:internalName="CaseID" ma:readOnly="true">
      <xsd:simpleType>
        <xsd:restriction base="dms:Text"/>
      </xsd:simpleType>
    </xsd:element>
    <xsd:element name="DocID" ma:index="9" nillable="true" ma:displayName="Document ID" ma:default="Assigning" ma:internalName="DocID" ma:readOnly="true">
      <xsd:simpleType>
        <xsd:restriction base="dms:Text"/>
      </xsd:simpleType>
    </xsd:element>
    <xsd:element name="Finalized" ma:index="10" nillable="true" ma:displayName="Finalized" ma:default="False" ma:internalName="Finalized" ma:readOnly="true">
      <xsd:simpleType>
        <xsd:restriction base="dms:Boolean"/>
      </xsd:simpleType>
    </xsd:element>
    <xsd:element name="Related" ma:index="11" nillable="true" ma:displayName="Related" ma:default="False" ma:internalName="Related" ma:readOnly="true">
      <xsd:simpleType>
        <xsd:restriction base="dms:Boolean"/>
      </xsd:simpleType>
    </xsd:element>
    <xsd:element name="LocalAttachment" ma:index="12" nillable="true" ma:displayName="Local Attachment" ma:default="False" ma:internalName="LocalAttachment" ma:readOnly="true">
      <xsd:simpleType>
        <xsd:restriction base="dms:Boolean"/>
      </xsd:simpleType>
    </xsd:element>
    <xsd:element name="RegistrationDate" ma:index="13" nillable="true" ma:displayName="Registration date" ma:format="DateTime" ma:internalName="RegistrationDate" ma:readOnly="true">
      <xsd:simpleType>
        <xsd:restriction base="dms:DateTime"/>
      </xsd:simpleType>
    </xsd:element>
    <xsd:element name="CaseRecordNumber" ma:index="14" nillable="true" ma:displayName="Record ID" ma:decimals="0" ma:default="0" ma:internalName="CaseRecordNumber" ma:readOnly="true">
      <xsd:simpleType>
        <xsd:restriction base="dms:Number"/>
      </xsd:simpleType>
    </xsd:element>
    <xsd:element name="CCMTemplateName" ma:index="15" nillable="true" ma:displayName="Template name" ma:internalName="CCMTemplateName" ma:readOnly="true">
      <xsd:simpleType>
        <xsd:restriction base="dms:Text"/>
      </xsd:simpleType>
    </xsd:element>
    <xsd:element name="CCMTemplateVersion" ma:index="16" nillable="true" ma:displayName="Template version" ma:internalName="CCMTemplateVersion" ma:readOnly="true">
      <xsd:simpleType>
        <xsd:restriction base="dms:Text"/>
      </xsd:simpleType>
    </xsd:element>
    <xsd:element name="CCMTemplateID" ma:index="17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18" nillable="true" ma:displayName="CCMSystemID" ma:hidden="true" ma:internalName="CCMSystemID" ma:readOnly="true">
      <xsd:simpleType>
        <xsd:restriction base="dms:Text"/>
      </xsd:simpleType>
    </xsd:element>
    <xsd:element name="WasEncrypted" ma:index="19" nillable="true" ma:displayName="Encrypted" ma:default="False" ma:internalName="WasEncrypted" ma:readOnly="true">
      <xsd:simpleType>
        <xsd:restriction base="dms:Boolean"/>
      </xsd:simpleType>
    </xsd:element>
    <xsd:element name="WasSigned" ma:index="20" nillable="true" ma:displayName="Signed" ma:default="False" ma:internalName="WasSigned" ma:readOnly="true">
      <xsd:simpleType>
        <xsd:restriction base="dms:Boolean"/>
      </xsd:simpleType>
    </xsd:element>
    <xsd:element name="MailHasAttachments" ma:index="21" nillable="true" ma:displayName="E-mail has attachments" ma:default="False" ma:internalName="MailHasAttachments" ma:readOnly="true">
      <xsd:simpleType>
        <xsd:restriction base="dms:Boolean"/>
      </xsd:simpleType>
    </xsd:element>
    <xsd:element name="CCMConversation" ma:index="22" nillable="true" ma:displayName="Conversation" ma:internalName="CCMConversation" ma:readOnly="true">
      <xsd:simpleType>
        <xsd:restriction base="dms:Text"/>
      </xsd:simpleType>
    </xsd:element>
    <xsd:element name="CCMVisualId" ma:index="23" nillable="true" ma:displayName="Case ID" ma:default="Assigning" ma:internalName="CCMVisualId" ma:readOnly="true">
      <xsd:simpleType>
        <xsd:restriction base="dms:Text"/>
      </xsd:simpleType>
    </xsd:element>
    <xsd:element name="CCMOriginalDocID" ma:index="25" nillable="true" ma:displayName="Originalt Dok ID" ma:description="" ma:internalName="CCMOriginalDocID" ma:readOnly="true">
      <xsd:simpleType>
        <xsd:restriction base="dms:Text"/>
      </xsd:simpleType>
    </xsd:element>
    <xsd:element name="CCMMetadataExtractionStatus" ma:index="27" nillable="true" ma:displayName="CCMMetadataExtractionStatus" ma:default="CCMPageCount:InProgress;CCMCommentCount:InProgress" ma:description="" ma:hidden="true" ma:internalName="CCMMetadataExtractionStatus" ma:readOnly="false">
      <xsd:simpleType>
        <xsd:restriction base="dms:Text"/>
      </xsd:simpleType>
    </xsd:element>
    <xsd:element name="CCMCommentCount" ma:index="28" nillable="true" ma:displayName="Comments" ma:decimals="0" ma:description="" ma:internalName="CCMCommentCount" ma:readOnly="true">
      <xsd:simpleType>
        <xsd:restriction base="dms:Number"/>
      </xsd:simpleType>
    </xsd:element>
    <xsd:element name="CCMPageCount" ma:index="29" nillable="true" ma:displayName="Pages" ma:decimals="0" ma:description="" ma:internalName="CCMPageCount" ma:readOnly="true">
      <xsd:simpleType>
        <xsd:restriction base="dms:Number"/>
      </xsd:simpleType>
    </xsd:element>
    <xsd:element name="CCMPreviewAnnotationsTasks" ma:index="30" nillable="true" ma:displayName="Tasks" ma:decimals="0" ma:description="" ma:internalName="CCMPreviewAnnotationsTasks" ma:readOnly="true">
      <xsd:simpleType>
        <xsd:restriction base="dms:Number"/>
      </xsd:simpleType>
    </xsd:element>
    <xsd:element name="CCMCognitiveType" ma:index="31" nillable="true" ma:displayName="CognitiveType" ma:decimals="0" ma:hidden="true" ma:internalName="CCMCognitiveType" ma:readOnly="false">
      <xsd:simpleType>
        <xsd:restriction base="dms:Number"/>
      </xsd:simpleType>
    </xsd:element>
    <xsd:element name="DocumentVersion" ma:index="34" nillable="true" ma:displayName="Document version" ma:default="1.0" ma:internalName="DocumentVersion" ma:readOnly="false">
      <xsd:simpleType>
        <xsd:restriction base="dms:Text"/>
      </xsd:simpleType>
    </xsd:element>
    <xsd:element name="DocumentStatus" ma:index="35" nillable="true" ma:displayName="Document status" ma:default="01 - Planned" ma:internalName="DocumentStatus" ma:readOnly="false">
      <xsd:simpleType>
        <xsd:restriction base="dms:Choice">
          <xsd:enumeration value="01 - Planned"/>
          <xsd:enumeration value="02 - Under development"/>
          <xsd:enumeration value="03 - Completed"/>
          <xsd:enumeration value="04 - Reviewed"/>
          <xsd:enumeration value="05 - Approved"/>
          <xsd:enumeration value="80 - Cancell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E234CF-FC59-4D6F-8035-467961803C79" elementFormDefault="qualified">
    <xsd:import namespace="http://schemas.microsoft.com/office/2006/documentManagement/types"/>
    <xsd:import namespace="http://schemas.microsoft.com/office/infopath/2007/PartnerControls"/>
    <xsd:element name="CustomerName" ma:index="32" nillable="true" ma:displayName="Customer" ma:hidden="true" ma:internalName="CustomerName" ma:readOnly="false">
      <xsd:simpleType>
        <xsd:restriction base="dms:Text"/>
      </xsd:simpleType>
    </xsd:element>
    <xsd:element name="ProjectName" ma:index="33" nillable="true" ma:displayName="Solution" ma:default="Datafordeleren (DAF)" ma:internalName="ProjectName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7f16c-366f-4528-851a-347c51cacf4a" elementFormDefault="qualified">
    <xsd:import namespace="http://schemas.microsoft.com/office/2006/documentManagement/types"/>
    <xsd:import namespace="http://schemas.microsoft.com/office/infopath/2007/PartnerControls"/>
    <xsd:element name="SharedWithUsers" ma:index="3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CMTemplateName xmlns="http://schemas.microsoft.com/sharepoint/v3" xsi:nil="true"/>
    <CCMTemplateVersion xmlns="http://schemas.microsoft.com/sharepoint/v3" xsi:nil="true"/>
    <DocumentVersion xmlns="http://schemas.microsoft.com/sharepoint/v3">1.0</DocumentVersion>
    <DocumentStatus xmlns="http://schemas.microsoft.com/sharepoint/v3">01 - Planned</DocumentStatus>
    <CCMCognitiveType xmlns="http://schemas.microsoft.com/sharepoint/v3" xsi:nil="true"/>
    <CustomerName xmlns="3CE234CF-FC59-4D6F-8035-467961803C79" xsi:nil="true"/>
    <ProjectName xmlns="3CE234CF-FC59-4D6F-8035-467961803C79">Datafordeleren (DAF)</ProjectName>
    <CCMMetadataExtractionStatus xmlns="http://schemas.microsoft.com/sharepoint/v3">CCMPageCount:Idle;CCMCommentCount:Idle</CCMMetadataExtractionStatus>
    <CCMSystemID xmlns="http://schemas.microsoft.com/sharepoint/v3">a83c9e44-5554-4fe4-9554-0ea6ec621664</CCMSystemID>
    <WasSigned xmlns="http://schemas.microsoft.com/sharepoint/v3">false</WasSigned>
    <WasEncrypted xmlns="http://schemas.microsoft.com/sharepoint/v3">false</WasEncrypted>
    <LocalAttachment xmlns="http://schemas.microsoft.com/sharepoint/v3">false</LocalAttachment>
    <CCMTemplateID xmlns="http://schemas.microsoft.com/sharepoint/v3">0</CCMTemplateID>
    <CaseRecordNumber xmlns="http://schemas.microsoft.com/sharepoint/v3">0</CaseRecordNumber>
    <CaseID xmlns="http://schemas.microsoft.com/sharepoint/v3">SDFEDDP</CaseID>
    <RegistrationDate xmlns="http://schemas.microsoft.com/sharepoint/v3" xsi:nil="true"/>
    <CCMPreviewAnnotationsTasks xmlns="http://schemas.microsoft.com/sharepoint/v3">0</CCMPreviewAnnotationsTasks>
    <Related xmlns="http://schemas.microsoft.com/sharepoint/v3">false</Related>
    <CCMVisualId xmlns="http://schemas.microsoft.com/sharepoint/v3">SDFEDDP</CCMVisualId>
    <Finalized xmlns="http://schemas.microsoft.com/sharepoint/v3">false</Finalized>
    <CCMPageCount xmlns="http://schemas.microsoft.com/sharepoint/v3">46</CCMPageCount>
    <DocID xmlns="http://schemas.microsoft.com/sharepoint/v3">7558369</DocID>
    <MailHasAttachments xmlns="http://schemas.microsoft.com/sharepoint/v3">false</MailHasAttachments>
    <CCMCommentCount xmlns="http://schemas.microsoft.com/sharepoint/v3">0</CCMCommentCount>
  </documentManagement>
</p:properties>
</file>

<file path=customXml/itemProps1.xml><?xml version="1.0" encoding="utf-8"?>
<ds:datastoreItem xmlns:ds="http://schemas.openxmlformats.org/officeDocument/2006/customXml" ds:itemID="{D3F90C15-85FE-433C-8699-C3C1452DE292}"/>
</file>

<file path=customXml/itemProps2.xml><?xml version="1.0" encoding="utf-8"?>
<ds:datastoreItem xmlns:ds="http://schemas.openxmlformats.org/officeDocument/2006/customXml" ds:itemID="{DBF7081C-3DD3-4A54-BEAE-96826CA13E2C}"/>
</file>

<file path=customXml/itemProps3.xml><?xml version="1.0" encoding="utf-8"?>
<ds:datastoreItem xmlns:ds="http://schemas.openxmlformats.org/officeDocument/2006/customXml" ds:itemID="{FB03255F-92AA-460E-B492-C5496D30E7C4}"/>
</file>

<file path=docProps/app.xml><?xml version="1.0" encoding="utf-8"?>
<Properties xmlns="http://schemas.openxmlformats.org/officeDocument/2006/extended-properties" xmlns:vt="http://schemas.openxmlformats.org/officeDocument/2006/docPropsVTypes">
  <Template>Netcompany Powerpoint Skabelon</Template>
  <TotalTime>11296</TotalTime>
  <Words>2828</Words>
  <Application>Microsoft Office PowerPoint</Application>
  <PresentationFormat>On-screen Show (16:9)</PresentationFormat>
  <Paragraphs>366</Paragraphs>
  <Slides>46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System Font Regular</vt:lpstr>
      <vt:lpstr>Office Theme</vt:lpstr>
      <vt:lpstr>Arbejdsgruppe:  Data og Indlæsning</vt:lpstr>
      <vt:lpstr>Arbejdsgruppe: Data og Indlæsning</vt:lpstr>
      <vt:lpstr>Præsentationsrunde</vt:lpstr>
      <vt:lpstr>Agenda</vt:lpstr>
      <vt:lpstr>Formål med dagens workshops</vt:lpstr>
      <vt:lpstr>Tid i data</vt:lpstr>
      <vt:lpstr>Bitemporalitet i dag – Gruppe dialog </vt:lpstr>
      <vt:lpstr>Bitemporalitet i dag – Snak sammen i grupper (10-15 minutter) </vt:lpstr>
      <vt:lpstr>Bitemporale opslag i Datafordeleren i dag</vt:lpstr>
      <vt:lpstr>”Nutids”-data</vt:lpstr>
      <vt:lpstr>Formålet med Nutidsdata</vt:lpstr>
      <vt:lpstr>Nutidsdata ud fra Bitemporal data</vt:lpstr>
      <vt:lpstr>Definition af ”nutid”</vt:lpstr>
      <vt:lpstr>Vision om fysisk separat nutidsdatabase</vt:lpstr>
      <vt:lpstr>Simplere alternativ: Logisk point-in-time database ovenpå bitemp database</vt:lpstr>
      <vt:lpstr>Delta Indlæsning i dag</vt:lpstr>
      <vt:lpstr>Hvordan virker den nuværende indlæsningen i dag (tabuler data)</vt:lpstr>
      <vt:lpstr>Indhold af replikeringspakker</vt:lpstr>
      <vt:lpstr>Udvidet datakvalitetssikring</vt:lpstr>
      <vt:lpstr>Dialog i plenum</vt:lpstr>
      <vt:lpstr>Vision for Moderne Indlæsning</vt:lpstr>
      <vt:lpstr>Vision for parallel indlæsning</vt:lpstr>
      <vt:lpstr>Vision om moderne indlæsningsflow</vt:lpstr>
      <vt:lpstr>Forventninger</vt:lpstr>
      <vt:lpstr>Parallelisering af indlæsning til masterload (1/4)</vt:lpstr>
      <vt:lpstr>Parallelisering af indlæsning til masterload (2/4)</vt:lpstr>
      <vt:lpstr>Parallelisering af indlæsning til masterload (3/4)</vt:lpstr>
      <vt:lpstr>Parallelisering af indlæsning til masterload (4/4)</vt:lpstr>
      <vt:lpstr>TotalIndlæsning i dag</vt:lpstr>
      <vt:lpstr>Hvordan virker totalindlæsning i dag (tabuler data)</vt:lpstr>
      <vt:lpstr>Vision for Optimeret totalindlæsning</vt:lpstr>
      <vt:lpstr>Dialog</vt:lpstr>
      <vt:lpstr>Forbedringer til totalindlæsning flowet</vt:lpstr>
      <vt:lpstr>Verificering og test af totalindlæsning</vt:lpstr>
      <vt:lpstr>Totalindlæsning og moderne hændelser</vt:lpstr>
      <vt:lpstr>Datamodel versionering i dag</vt:lpstr>
      <vt:lpstr>Datamodel versionering i dag</vt:lpstr>
      <vt:lpstr>Vision om Datamodel versionering</vt:lpstr>
      <vt:lpstr>Datamodel versionering</vt:lpstr>
      <vt:lpstr>Datamodel versionering</vt:lpstr>
      <vt:lpstr>Datamodel versionering – bagud kompatibilitet</vt:lpstr>
      <vt:lpstr>Datamodel versionering – Nye felter/tabeller</vt:lpstr>
      <vt:lpstr>Datamodel versionering – Felter/tabeller omdøbes</vt:lpstr>
      <vt:lpstr>Datamodel versionering – Felter/tabeller fjernes</vt:lpstr>
      <vt:lpstr>Datamodel versionering – Felter/tabeller ændres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Marcus Winding Quistgaard</dc:creator>
  <cp:keywords/>
  <dc:description/>
  <cp:lastModifiedBy>Marcus Winding Quistgaard</cp:lastModifiedBy>
  <cp:revision>11</cp:revision>
  <dcterms:created xsi:type="dcterms:W3CDTF">2023-09-05T09:57:33Z</dcterms:created>
  <dcterms:modified xsi:type="dcterms:W3CDTF">2023-10-05T10:19:36Z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er">
    <vt:lpwstr>Netcompany</vt:lpwstr>
  </property>
  <property fmtid="{D5CDD505-2E9C-101B-9397-08002B2CF9AE}" pid="3" name="ContentTypeId">
    <vt:lpwstr>0x010100AC085CFC53BC46CEA2EADE194AD9D482008768C306D9A65E4B8497B225D8629DA7</vt:lpwstr>
  </property>
  <property fmtid="{D5CDD505-2E9C-101B-9397-08002B2CF9AE}" pid="4" name="CCMSystemID">
    <vt:lpwstr>a83c9e44-5554-4fe4-9554-0ea6ec621664</vt:lpwstr>
  </property>
  <property fmtid="{D5CDD505-2E9C-101B-9397-08002B2CF9AE}" pid="5" name="_dlc_DocIdItemGuid">
    <vt:lpwstr>2208db6f-ca22-443e-b063-5694851e4ffe</vt:lpwstr>
  </property>
  <property fmtid="{D5CDD505-2E9C-101B-9397-08002B2CF9AE}" pid="6" name="xd_Signature">
    <vt:bool>false</vt:bool>
  </property>
  <property fmtid="{D5CDD505-2E9C-101B-9397-08002B2CF9AE}" pid="7" name="CCMOneDriveID">
    <vt:lpwstr/>
  </property>
  <property fmtid="{D5CDD505-2E9C-101B-9397-08002B2CF9AE}" pid="8" name="CCMOneDriveOwnerID">
    <vt:lpwstr/>
  </property>
  <property fmtid="{D5CDD505-2E9C-101B-9397-08002B2CF9AE}" pid="9" name="CCMOneDriveItemID">
    <vt:lpwstr/>
  </property>
  <property fmtid="{D5CDD505-2E9C-101B-9397-08002B2CF9AE}" pid="10" name="CCMIsSharedOnOneDrive">
    <vt:bool>false</vt:bool>
  </property>
  <property fmtid="{D5CDD505-2E9C-101B-9397-08002B2CF9AE}" pid="11" name="CCMSystem">
    <vt:lpwstr> </vt:lpwstr>
  </property>
</Properties>
</file>